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4" r:id="rId4"/>
    <p:sldId id="258" r:id="rId5"/>
    <p:sldId id="263" r:id="rId6"/>
    <p:sldId id="265" r:id="rId7"/>
    <p:sldId id="262" r:id="rId8"/>
    <p:sldId id="260" r:id="rId9"/>
    <p:sldId id="261" r:id="rId10"/>
    <p:sldId id="266" r:id="rId11"/>
    <p:sldId id="267" r:id="rId12"/>
    <p:sldId id="28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79" r:id="rId26"/>
    <p:sldId id="284" r:id="rId27"/>
    <p:sldId id="285" r:id="rId28"/>
    <p:sldId id="286" r:id="rId29"/>
    <p:sldId id="287" r:id="rId30"/>
    <p:sldId id="290" r:id="rId31"/>
    <p:sldId id="291" r:id="rId32"/>
    <p:sldId id="292" r:id="rId33"/>
    <p:sldId id="293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5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24499-774B-4468-8310-8E2A8E75F3C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80F60-6B1E-4C1A-B353-58BAD6959A4C}">
      <dgm:prSet phldrT="[Текст]" custT="1"/>
      <dgm:spPr>
        <a:xfrm rot="10800000">
          <a:off x="0" y="0"/>
          <a:ext cx="11858627" cy="2879392"/>
        </a:xfrm>
        <a:prstGeom prst="upArrowCallou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Приказ Министерства экономического развития РФ от 14.04.2022 № 200 </a:t>
          </a:r>
        </a:p>
        <a:p>
          <a:r>
            <a:rPr kumimoji="0" lang="ru-RU" sz="20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«Об утверждении федеральных стандартов оценки и о внесении изменений в некоторые приказы Минэкономразвития России о федеральных стандартах оценки»</a:t>
          </a:r>
        </a:p>
        <a:p>
          <a:r>
            <a:rPr kumimoji="0" lang="ru-RU" sz="20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(Опубликован 11.05.2022 г.) </a:t>
          </a:r>
          <a:endParaRPr kumimoji="0" lang="ru-RU" sz="20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gm:t>
    </dgm:pt>
    <dgm:pt modelId="{93C0AE0F-3CD3-428E-A7AB-181E32FBB0F0}" type="parTrans" cxnId="{103477A8-6FC6-43F5-98EB-BF8C6CA9BA84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C099C59C-ECB8-4CC5-BCF3-4243EE501519}" type="sibTrans" cxnId="{103477A8-6FC6-43F5-98EB-BF8C6CA9BA84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017A3FE6-1411-4084-BD3C-706739C152DA}">
      <dgm:prSet phldrT="[Текст]" custT="1"/>
      <dgm:spPr>
        <a:xfrm>
          <a:off x="5790" y="3627996"/>
          <a:ext cx="1974507" cy="1259999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ru-RU" sz="105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«Структура федеральных стандартов оценки и основные понятия, используемые в федеральных стандартах оценки»</a:t>
          </a:r>
        </a:p>
        <a:p>
          <a:r>
            <a:rPr kumimoji="0" lang="ru-RU" sz="105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(ФСО I)</a:t>
          </a:r>
          <a:endParaRPr kumimoji="0" lang="ru-RU" sz="105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gm:t>
    </dgm:pt>
    <dgm:pt modelId="{D03062A9-EEF4-49AA-9379-DD08272887D8}" type="parTrans" cxnId="{C4C7891B-739D-4C60-B1E4-4F4969EEB89F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C559F7A-3C3C-4DDB-A3BF-0686BFC49E6B}" type="sibTrans" cxnId="{C4C7891B-739D-4C60-B1E4-4F4969EEB89F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8AE2FAE-921E-4712-9783-815B49A18078}">
      <dgm:prSet custT="1"/>
      <dgm:spPr>
        <a:xfrm>
          <a:off x="1980298" y="3627996"/>
          <a:ext cx="1974507" cy="1259999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«Виды стоимости»</a:t>
          </a:r>
        </a:p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II)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gm:t>
    </dgm:pt>
    <dgm:pt modelId="{C18EC6B5-39EB-4FB4-974D-41CDC3A6B859}" type="parTrans" cxnId="{2838EA0D-7ACB-4947-AE0A-FF93F428C8DE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A5DA7B0-69DE-4F89-AE7C-C028F5EB96F4}" type="sibTrans" cxnId="{2838EA0D-7ACB-4947-AE0A-FF93F428C8DE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17D485E-9F63-4BB9-B591-5ED4C0E469E1}">
      <dgm:prSet custT="1"/>
      <dgm:spPr>
        <a:xfrm>
          <a:off x="3954805" y="3627996"/>
          <a:ext cx="1974507" cy="1259999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«Процесс оценки»</a:t>
          </a:r>
        </a:p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III)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gm:t>
    </dgm:pt>
    <dgm:pt modelId="{5D25DA69-4761-40BE-83B9-F65AA07C065D}" type="parTrans" cxnId="{0C876FD2-FE9F-4735-AF74-159B84F308A5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28BBDBD-4556-4B6C-94D3-B0611F393031}" type="sibTrans" cxnId="{0C876FD2-FE9F-4735-AF74-159B84F308A5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09BD3AEF-892D-45D1-B0EE-7EB26E172949}">
      <dgm:prSet custT="1"/>
      <dgm:spPr>
        <a:xfrm>
          <a:off x="5929313" y="3627996"/>
          <a:ext cx="1974507" cy="1259999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«Задание на оценку»</a:t>
          </a:r>
        </a:p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IV)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gm:t>
    </dgm:pt>
    <dgm:pt modelId="{EF473088-D2BE-4A97-8C0A-096B77FF15C1}" type="parTrans" cxnId="{FBD30EAC-D99F-4F62-8DA9-68FC1E1167FF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FBBEF56-61EA-499E-A5F6-549D57482066}" type="sibTrans" cxnId="{FBD30EAC-D99F-4F62-8DA9-68FC1E1167FF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9774E6A-4617-4B0E-9DC3-5272C4F35085}">
      <dgm:prSet custT="1"/>
      <dgm:spPr>
        <a:xfrm>
          <a:off x="9878328" y="3627996"/>
          <a:ext cx="1974507" cy="1259999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«Отчет об оценке»</a:t>
          </a:r>
        </a:p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(ФСО VI)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gm:t>
    </dgm:pt>
    <dgm:pt modelId="{9E21D354-E677-4C0A-AF68-9ACA804E5611}" type="parTrans" cxnId="{5BD54CDF-0E34-4B07-BF90-32CB51FA8F07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08496FF-E098-49B0-9110-BC50D35E0634}" type="sibTrans" cxnId="{5BD54CDF-0E34-4B07-BF90-32CB51FA8F07}">
      <dgm:prSet/>
      <dgm:spPr/>
      <dgm:t>
        <a:bodyPr/>
        <a:lstStyle/>
        <a:p>
          <a:endParaRPr lang="ru-RU" sz="1600">
            <a:solidFill>
              <a:schemeClr val="accent5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703990E-C9BC-42C1-B989-4136993C72CF}">
      <dgm:prSet custT="1"/>
      <dgm:spPr>
        <a:xfrm>
          <a:off x="7903821" y="3627996"/>
          <a:ext cx="1974507" cy="1259999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«Подходы и методы оценки»</a:t>
          </a:r>
        </a:p>
        <a:p>
          <a:pPr rtl="0"/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V)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gm:t>
    </dgm:pt>
    <dgm:pt modelId="{DAE2C819-8048-4543-8E4D-D661ABC5E2FE}" type="parTrans" cxnId="{CC319EE8-9B90-4EF3-B2E1-9004646B7815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7C1B252E-67CC-46ED-8C04-3E1280535FE8}" type="sibTrans" cxnId="{CC319EE8-9B90-4EF3-B2E1-9004646B7815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C71F34A3-DC86-4B9E-9822-50174021D6EF}">
      <dgm:prSet custT="1"/>
      <dgm:spPr>
        <a:xfrm>
          <a:off x="0" y="3018391"/>
          <a:ext cx="11858627" cy="1872166"/>
        </a:xfrm>
        <a:prstGeom prst="rec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rPr>
            <a:t>ФЕДЕРАЛЬНЫЕ СТАНДАРТЫ ОЦЕНКИ</a:t>
          </a:r>
        </a:p>
        <a:p>
          <a:endParaRPr lang="ru-RU" sz="1600" b="1" dirty="0">
            <a:solidFill>
              <a:schemeClr val="accent5">
                <a:lumMod val="75000"/>
              </a:schemeClr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765CF5E0-1F6A-4159-8154-05E5ECC242AB}" type="parTrans" cxnId="{BE28BC35-E3D9-4E22-8795-B2BCD1A44AF5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B0FDEDF6-532D-4EC9-833E-C05067CA8C1A}" type="sibTrans" cxnId="{BE28BC35-E3D9-4E22-8795-B2BCD1A44AF5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20C316AC-E698-4C3E-81DE-C11F78143B92}" type="pres">
      <dgm:prSet presAssocID="{54624499-774B-4468-8310-8E2A8E75F3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98B74-3958-4757-A264-DBC9A4F13150}" type="pres">
      <dgm:prSet presAssocID="{C71F34A3-DC86-4B9E-9822-50174021D6EF}" presName="boxAndChildren" presStyleCnt="0"/>
      <dgm:spPr/>
    </dgm:pt>
    <dgm:pt modelId="{9E25609A-C653-4BC3-9D37-7CD87C7E2DCD}" type="pres">
      <dgm:prSet presAssocID="{C71F34A3-DC86-4B9E-9822-50174021D6EF}" presName="parentTextBox" presStyleLbl="node1" presStyleIdx="0" presStyleCnt="2"/>
      <dgm:spPr/>
      <dgm:t>
        <a:bodyPr/>
        <a:lstStyle/>
        <a:p>
          <a:endParaRPr lang="ru-RU"/>
        </a:p>
      </dgm:t>
    </dgm:pt>
    <dgm:pt modelId="{AFCC79D0-EFCF-4022-8846-5FC01905DC58}" type="pres">
      <dgm:prSet presAssocID="{C71F34A3-DC86-4B9E-9822-50174021D6EF}" presName="entireBox" presStyleLbl="node1" presStyleIdx="0" presStyleCnt="2" custLinFactNeighborX="241" custLinFactNeighborY="14245"/>
      <dgm:spPr/>
      <dgm:t>
        <a:bodyPr/>
        <a:lstStyle/>
        <a:p>
          <a:endParaRPr lang="ru-RU"/>
        </a:p>
      </dgm:t>
    </dgm:pt>
    <dgm:pt modelId="{94AEA2AB-C060-4011-8ECE-1F25E1A8E292}" type="pres">
      <dgm:prSet presAssocID="{C71F34A3-DC86-4B9E-9822-50174021D6EF}" presName="descendantBox" presStyleCnt="0"/>
      <dgm:spPr/>
    </dgm:pt>
    <dgm:pt modelId="{48260B2F-5BD6-4F2B-ACD3-171284E913B7}" type="pres">
      <dgm:prSet presAssocID="{017A3FE6-1411-4084-BD3C-706739C152DA}" presName="childTextBox" presStyleLbl="fgAccFollowNode1" presStyleIdx="0" presStyleCnt="6" custScaleY="14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BB5F-ECE7-41F6-8F1B-F47802151C8F}" type="pres">
      <dgm:prSet presAssocID="{18AE2FAE-921E-4712-9783-815B49A18078}" presName="childTextBox" presStyleLbl="fgAccFollowNode1" presStyleIdx="1" presStyleCnt="6" custScaleY="14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DCD00-630D-4655-8D39-CFB3D19F9EDA}" type="pres">
      <dgm:prSet presAssocID="{717D485E-9F63-4BB9-B591-5ED4C0E469E1}" presName="childTextBox" presStyleLbl="fgAccFollowNode1" presStyleIdx="2" presStyleCnt="6" custScaleY="14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CA2D0-6398-47DD-BE73-70C4C57AFA63}" type="pres">
      <dgm:prSet presAssocID="{09BD3AEF-892D-45D1-B0EE-7EB26E172949}" presName="childTextBox" presStyleLbl="fgAccFollowNode1" presStyleIdx="3" presStyleCnt="6" custScaleY="14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3C06-F8CB-457A-8BE2-774F8B3D5A0E}" type="pres">
      <dgm:prSet presAssocID="{9703990E-C9BC-42C1-B989-4136993C72CF}" presName="childTextBox" presStyleLbl="fgAccFollowNode1" presStyleIdx="4" presStyleCnt="6" custScaleY="14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ACFD2-4534-4394-9428-E4C7C0FC0FF5}" type="pres">
      <dgm:prSet presAssocID="{39774E6A-4617-4B0E-9DC3-5272C4F35085}" presName="childTextBox" presStyleLbl="fgAccFollowNode1" presStyleIdx="5" presStyleCnt="6" custScaleY="14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62947-426C-43DB-9783-05C741369138}" type="pres">
      <dgm:prSet presAssocID="{C099C59C-ECB8-4CC5-BCF3-4243EE501519}" presName="sp" presStyleCnt="0"/>
      <dgm:spPr/>
    </dgm:pt>
    <dgm:pt modelId="{DAD7A291-A0D7-4005-99F9-A9447AE79240}" type="pres">
      <dgm:prSet presAssocID="{D2780F60-6B1E-4C1A-B353-58BAD6959A4C}" presName="arrowAndChildren" presStyleCnt="0"/>
      <dgm:spPr/>
    </dgm:pt>
    <dgm:pt modelId="{63E2C846-107F-4311-A8B2-D40C7E990703}" type="pres">
      <dgm:prSet presAssocID="{D2780F60-6B1E-4C1A-B353-58BAD6959A4C}" presName="parentTextArrow" presStyleLbl="node1" presStyleIdx="1" presStyleCnt="2" custLinFactNeighborY="-289"/>
      <dgm:spPr/>
      <dgm:t>
        <a:bodyPr/>
        <a:lstStyle/>
        <a:p>
          <a:endParaRPr lang="ru-RU"/>
        </a:p>
      </dgm:t>
    </dgm:pt>
  </dgm:ptLst>
  <dgm:cxnLst>
    <dgm:cxn modelId="{0C876FD2-FE9F-4735-AF74-159B84F308A5}" srcId="{C71F34A3-DC86-4B9E-9822-50174021D6EF}" destId="{717D485E-9F63-4BB9-B591-5ED4C0E469E1}" srcOrd="2" destOrd="0" parTransId="{5D25DA69-4761-40BE-83B9-F65AA07C065D}" sibTransId="{D28BBDBD-4556-4B6C-94D3-B0611F393031}"/>
    <dgm:cxn modelId="{3950A57D-EADC-4426-9E50-9FB7733767C5}" type="presOf" srcId="{D2780F60-6B1E-4C1A-B353-58BAD6959A4C}" destId="{63E2C846-107F-4311-A8B2-D40C7E990703}" srcOrd="0" destOrd="0" presId="urn:microsoft.com/office/officeart/2005/8/layout/process4"/>
    <dgm:cxn modelId="{CE2A6535-971D-4614-8FD1-44573C5246B6}" type="presOf" srcId="{C71F34A3-DC86-4B9E-9822-50174021D6EF}" destId="{9E25609A-C653-4BC3-9D37-7CD87C7E2DCD}" srcOrd="0" destOrd="0" presId="urn:microsoft.com/office/officeart/2005/8/layout/process4"/>
    <dgm:cxn modelId="{611C3EEC-9ED8-4EB8-809A-C8329FC0E9CF}" type="presOf" srcId="{C71F34A3-DC86-4B9E-9822-50174021D6EF}" destId="{AFCC79D0-EFCF-4022-8846-5FC01905DC58}" srcOrd="1" destOrd="0" presId="urn:microsoft.com/office/officeart/2005/8/layout/process4"/>
    <dgm:cxn modelId="{2838EA0D-7ACB-4947-AE0A-FF93F428C8DE}" srcId="{C71F34A3-DC86-4B9E-9822-50174021D6EF}" destId="{18AE2FAE-921E-4712-9783-815B49A18078}" srcOrd="1" destOrd="0" parTransId="{C18EC6B5-39EB-4FB4-974D-41CDC3A6B859}" sibTransId="{5A5DA7B0-69DE-4F89-AE7C-C028F5EB96F4}"/>
    <dgm:cxn modelId="{103477A8-6FC6-43F5-98EB-BF8C6CA9BA84}" srcId="{54624499-774B-4468-8310-8E2A8E75F3C8}" destId="{D2780F60-6B1E-4C1A-B353-58BAD6959A4C}" srcOrd="0" destOrd="0" parTransId="{93C0AE0F-3CD3-428E-A7AB-181E32FBB0F0}" sibTransId="{C099C59C-ECB8-4CC5-BCF3-4243EE501519}"/>
    <dgm:cxn modelId="{FBD30EAC-D99F-4F62-8DA9-68FC1E1167FF}" srcId="{C71F34A3-DC86-4B9E-9822-50174021D6EF}" destId="{09BD3AEF-892D-45D1-B0EE-7EB26E172949}" srcOrd="3" destOrd="0" parTransId="{EF473088-D2BE-4A97-8C0A-096B77FF15C1}" sibTransId="{5FBBEF56-61EA-499E-A5F6-549D57482066}"/>
    <dgm:cxn modelId="{C4C7891B-739D-4C60-B1E4-4F4969EEB89F}" srcId="{C71F34A3-DC86-4B9E-9822-50174021D6EF}" destId="{017A3FE6-1411-4084-BD3C-706739C152DA}" srcOrd="0" destOrd="0" parTransId="{D03062A9-EEF4-49AA-9379-DD08272887D8}" sibTransId="{7C559F7A-3C3C-4DDB-A3BF-0686BFC49E6B}"/>
    <dgm:cxn modelId="{48D13E31-2E46-4DA3-8B13-42FB59A13109}" type="presOf" srcId="{39774E6A-4617-4B0E-9DC3-5272C4F35085}" destId="{0D9ACFD2-4534-4394-9428-E4C7C0FC0FF5}" srcOrd="0" destOrd="0" presId="urn:microsoft.com/office/officeart/2005/8/layout/process4"/>
    <dgm:cxn modelId="{085B9108-F115-4EB6-99C6-64976904268B}" type="presOf" srcId="{18AE2FAE-921E-4712-9783-815B49A18078}" destId="{0594BB5F-ECE7-41F6-8F1B-F47802151C8F}" srcOrd="0" destOrd="0" presId="urn:microsoft.com/office/officeart/2005/8/layout/process4"/>
    <dgm:cxn modelId="{5BD54CDF-0E34-4B07-BF90-32CB51FA8F07}" srcId="{C71F34A3-DC86-4B9E-9822-50174021D6EF}" destId="{39774E6A-4617-4B0E-9DC3-5272C4F35085}" srcOrd="5" destOrd="0" parTransId="{9E21D354-E677-4C0A-AF68-9ACA804E5611}" sibTransId="{908496FF-E098-49B0-9110-BC50D35E0634}"/>
    <dgm:cxn modelId="{7B5C032E-5E56-4327-AB8C-5B0F36368616}" type="presOf" srcId="{017A3FE6-1411-4084-BD3C-706739C152DA}" destId="{48260B2F-5BD6-4F2B-ACD3-171284E913B7}" srcOrd="0" destOrd="0" presId="urn:microsoft.com/office/officeart/2005/8/layout/process4"/>
    <dgm:cxn modelId="{CC319EE8-9B90-4EF3-B2E1-9004646B7815}" srcId="{C71F34A3-DC86-4B9E-9822-50174021D6EF}" destId="{9703990E-C9BC-42C1-B989-4136993C72CF}" srcOrd="4" destOrd="0" parTransId="{DAE2C819-8048-4543-8E4D-D661ABC5E2FE}" sibTransId="{7C1B252E-67CC-46ED-8C04-3E1280535FE8}"/>
    <dgm:cxn modelId="{A1E73B26-6AC8-4660-81ED-34010D3C5B6C}" type="presOf" srcId="{54624499-774B-4468-8310-8E2A8E75F3C8}" destId="{20C316AC-E698-4C3E-81DE-C11F78143B92}" srcOrd="0" destOrd="0" presId="urn:microsoft.com/office/officeart/2005/8/layout/process4"/>
    <dgm:cxn modelId="{A180EBCE-1D51-4BDD-90A2-16D5631D61CE}" type="presOf" srcId="{717D485E-9F63-4BB9-B591-5ED4C0E469E1}" destId="{B3FDCD00-630D-4655-8D39-CFB3D19F9EDA}" srcOrd="0" destOrd="0" presId="urn:microsoft.com/office/officeart/2005/8/layout/process4"/>
    <dgm:cxn modelId="{BE28BC35-E3D9-4E22-8795-B2BCD1A44AF5}" srcId="{54624499-774B-4468-8310-8E2A8E75F3C8}" destId="{C71F34A3-DC86-4B9E-9822-50174021D6EF}" srcOrd="1" destOrd="0" parTransId="{765CF5E0-1F6A-4159-8154-05E5ECC242AB}" sibTransId="{B0FDEDF6-532D-4EC9-833E-C05067CA8C1A}"/>
    <dgm:cxn modelId="{1C116431-895C-4CE1-90C2-7123E8F5ADBF}" type="presOf" srcId="{9703990E-C9BC-42C1-B989-4136993C72CF}" destId="{3C013C06-F8CB-457A-8BE2-774F8B3D5A0E}" srcOrd="0" destOrd="0" presId="urn:microsoft.com/office/officeart/2005/8/layout/process4"/>
    <dgm:cxn modelId="{140EBE32-2DF6-44F1-9638-9B2E28D013B6}" type="presOf" srcId="{09BD3AEF-892D-45D1-B0EE-7EB26E172949}" destId="{E8ECA2D0-6398-47DD-BE73-70C4C57AFA63}" srcOrd="0" destOrd="0" presId="urn:microsoft.com/office/officeart/2005/8/layout/process4"/>
    <dgm:cxn modelId="{0B3B48DF-F926-4825-8B39-B951A97857E3}" type="presParOf" srcId="{20C316AC-E698-4C3E-81DE-C11F78143B92}" destId="{6C198B74-3958-4757-A264-DBC9A4F13150}" srcOrd="0" destOrd="0" presId="urn:microsoft.com/office/officeart/2005/8/layout/process4"/>
    <dgm:cxn modelId="{4D0E7FB9-CE58-4114-A305-21EA070BE0D1}" type="presParOf" srcId="{6C198B74-3958-4757-A264-DBC9A4F13150}" destId="{9E25609A-C653-4BC3-9D37-7CD87C7E2DCD}" srcOrd="0" destOrd="0" presId="urn:microsoft.com/office/officeart/2005/8/layout/process4"/>
    <dgm:cxn modelId="{A7FCA5B7-0AD7-4F79-8051-28E764B08D22}" type="presParOf" srcId="{6C198B74-3958-4757-A264-DBC9A4F13150}" destId="{AFCC79D0-EFCF-4022-8846-5FC01905DC58}" srcOrd="1" destOrd="0" presId="urn:microsoft.com/office/officeart/2005/8/layout/process4"/>
    <dgm:cxn modelId="{2FD4C52C-3BDE-4A9E-B387-E32C15005C93}" type="presParOf" srcId="{6C198B74-3958-4757-A264-DBC9A4F13150}" destId="{94AEA2AB-C060-4011-8ECE-1F25E1A8E292}" srcOrd="2" destOrd="0" presId="urn:microsoft.com/office/officeart/2005/8/layout/process4"/>
    <dgm:cxn modelId="{CA16ECBF-8D83-4394-9422-84431E96FC3D}" type="presParOf" srcId="{94AEA2AB-C060-4011-8ECE-1F25E1A8E292}" destId="{48260B2F-5BD6-4F2B-ACD3-171284E913B7}" srcOrd="0" destOrd="0" presId="urn:microsoft.com/office/officeart/2005/8/layout/process4"/>
    <dgm:cxn modelId="{3B87334C-0077-4022-ACF7-44B1E55A133A}" type="presParOf" srcId="{94AEA2AB-C060-4011-8ECE-1F25E1A8E292}" destId="{0594BB5F-ECE7-41F6-8F1B-F47802151C8F}" srcOrd="1" destOrd="0" presId="urn:microsoft.com/office/officeart/2005/8/layout/process4"/>
    <dgm:cxn modelId="{6BC8FF08-1FEC-426A-9BED-39D94830F8FA}" type="presParOf" srcId="{94AEA2AB-C060-4011-8ECE-1F25E1A8E292}" destId="{B3FDCD00-630D-4655-8D39-CFB3D19F9EDA}" srcOrd="2" destOrd="0" presId="urn:microsoft.com/office/officeart/2005/8/layout/process4"/>
    <dgm:cxn modelId="{8E5077AC-D523-42ED-BF42-44E56A763439}" type="presParOf" srcId="{94AEA2AB-C060-4011-8ECE-1F25E1A8E292}" destId="{E8ECA2D0-6398-47DD-BE73-70C4C57AFA63}" srcOrd="3" destOrd="0" presId="urn:microsoft.com/office/officeart/2005/8/layout/process4"/>
    <dgm:cxn modelId="{A10EF829-FAFC-42A1-A310-36EDDC309E67}" type="presParOf" srcId="{94AEA2AB-C060-4011-8ECE-1F25E1A8E292}" destId="{3C013C06-F8CB-457A-8BE2-774F8B3D5A0E}" srcOrd="4" destOrd="0" presId="urn:microsoft.com/office/officeart/2005/8/layout/process4"/>
    <dgm:cxn modelId="{4DA7E49F-F3F0-4C46-8594-DB0AF3CC707F}" type="presParOf" srcId="{94AEA2AB-C060-4011-8ECE-1F25E1A8E292}" destId="{0D9ACFD2-4534-4394-9428-E4C7C0FC0FF5}" srcOrd="5" destOrd="0" presId="urn:microsoft.com/office/officeart/2005/8/layout/process4"/>
    <dgm:cxn modelId="{3F9806A3-A93F-48F5-BD93-B737D388B527}" type="presParOf" srcId="{20C316AC-E698-4C3E-81DE-C11F78143B92}" destId="{33B62947-426C-43DB-9783-05C741369138}" srcOrd="1" destOrd="0" presId="urn:microsoft.com/office/officeart/2005/8/layout/process4"/>
    <dgm:cxn modelId="{24437DCE-5A5A-44FB-BA75-C6FA38065573}" type="presParOf" srcId="{20C316AC-E698-4C3E-81DE-C11F78143B92}" destId="{DAD7A291-A0D7-4005-99F9-A9447AE79240}" srcOrd="2" destOrd="0" presId="urn:microsoft.com/office/officeart/2005/8/layout/process4"/>
    <dgm:cxn modelId="{B93CBFDC-B920-4160-8BDA-D8C9EAA924D0}" type="presParOf" srcId="{DAD7A291-A0D7-4005-99F9-A9447AE79240}" destId="{63E2C846-107F-4311-A8B2-D40C7E9907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248AC-203E-444B-AC44-80F939585F9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DF6829-BC0D-42EB-926A-1C404B8D2FC5}">
      <dgm:prSet/>
      <dgm:spPr/>
      <dgm:t>
        <a:bodyPr/>
        <a:lstStyle/>
        <a:p>
          <a:pPr rtl="0"/>
          <a:r>
            <a:rPr lang="ru-RU" smtClean="0"/>
            <a:t>Оценка стоимости</a:t>
          </a:r>
          <a:endParaRPr lang="ru-RU"/>
        </a:p>
      </dgm:t>
    </dgm:pt>
    <dgm:pt modelId="{2646F7D9-6971-45EA-8E70-C37EB005EF36}" type="parTrans" cxnId="{207D7491-14FE-4DFE-A798-2698B806885E}">
      <dgm:prSet/>
      <dgm:spPr/>
      <dgm:t>
        <a:bodyPr/>
        <a:lstStyle/>
        <a:p>
          <a:endParaRPr lang="ru-RU"/>
        </a:p>
      </dgm:t>
    </dgm:pt>
    <dgm:pt modelId="{4D9F3B79-D9CC-46EE-B31E-DF2D5CC19477}" type="sibTrans" cxnId="{207D7491-14FE-4DFE-A798-2698B806885E}">
      <dgm:prSet/>
      <dgm:spPr/>
      <dgm:t>
        <a:bodyPr/>
        <a:lstStyle/>
        <a:p>
          <a:endParaRPr lang="ru-RU"/>
        </a:p>
      </dgm:t>
    </dgm:pt>
    <dgm:pt modelId="{3A9A95C2-DB67-4F35-9DA5-13C27B0040E0}">
      <dgm:prSet/>
      <dgm:spPr>
        <a:solidFill>
          <a:srgbClr val="E7194A">
            <a:alpha val="21000"/>
          </a:srgbClr>
        </a:solidFill>
      </dgm:spPr>
      <dgm:t>
        <a:bodyPr/>
        <a:lstStyle/>
        <a:p>
          <a:pPr rtl="0"/>
          <a:r>
            <a:rPr lang="ru-RU" b="1" smtClean="0"/>
            <a:t>Стоимость</a:t>
          </a:r>
          <a:endParaRPr lang="ru-RU"/>
        </a:p>
      </dgm:t>
    </dgm:pt>
    <dgm:pt modelId="{641BD555-A057-4B7D-BB84-55EBE45BD78A}" type="parTrans" cxnId="{F0769941-FCDB-425B-8569-02FA03678EEC}">
      <dgm:prSet/>
      <dgm:spPr/>
      <dgm:t>
        <a:bodyPr/>
        <a:lstStyle/>
        <a:p>
          <a:endParaRPr lang="ru-RU"/>
        </a:p>
      </dgm:t>
    </dgm:pt>
    <dgm:pt modelId="{BEBF1AFA-BE95-4860-9338-625E7235E380}" type="sibTrans" cxnId="{F0769941-FCDB-425B-8569-02FA03678EEC}">
      <dgm:prSet/>
      <dgm:spPr/>
      <dgm:t>
        <a:bodyPr/>
        <a:lstStyle/>
        <a:p>
          <a:endParaRPr lang="ru-RU"/>
        </a:p>
      </dgm:t>
    </dgm:pt>
    <dgm:pt modelId="{BBD62445-EA02-4C64-8BA0-7218944F85CA}">
      <dgm:prSet/>
      <dgm:spPr>
        <a:solidFill>
          <a:srgbClr val="E7194A">
            <a:alpha val="21000"/>
          </a:srgbClr>
        </a:solidFill>
      </dgm:spPr>
      <dgm:t>
        <a:bodyPr/>
        <a:lstStyle/>
        <a:p>
          <a:pPr rtl="0"/>
          <a:r>
            <a:rPr lang="ru-RU" b="1" smtClean="0"/>
            <a:t>Цена</a:t>
          </a:r>
          <a:endParaRPr lang="ru-RU"/>
        </a:p>
      </dgm:t>
    </dgm:pt>
    <dgm:pt modelId="{B8F79C21-5487-40D7-AC88-CDC6562816C0}" type="parTrans" cxnId="{7399BAFC-513C-4DF2-9EC5-E977C8D51087}">
      <dgm:prSet/>
      <dgm:spPr/>
      <dgm:t>
        <a:bodyPr/>
        <a:lstStyle/>
        <a:p>
          <a:endParaRPr lang="ru-RU"/>
        </a:p>
      </dgm:t>
    </dgm:pt>
    <dgm:pt modelId="{130ED217-5F47-4732-98F9-0615E983251D}" type="sibTrans" cxnId="{7399BAFC-513C-4DF2-9EC5-E977C8D51087}">
      <dgm:prSet/>
      <dgm:spPr/>
      <dgm:t>
        <a:bodyPr/>
        <a:lstStyle/>
        <a:p>
          <a:endParaRPr lang="ru-RU"/>
        </a:p>
      </dgm:t>
    </dgm:pt>
    <dgm:pt modelId="{1E7BA719-5533-4339-8DEA-C0E923DE20F3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b="1" dirty="0" smtClean="0"/>
            <a:t>Цель</a:t>
          </a:r>
          <a:r>
            <a:rPr lang="ru-RU" dirty="0" smtClean="0"/>
            <a:t> </a:t>
          </a:r>
          <a:r>
            <a:rPr lang="ru-RU" b="1" dirty="0" smtClean="0"/>
            <a:t>оценки</a:t>
          </a:r>
          <a:endParaRPr lang="ru-RU" b="1" dirty="0"/>
        </a:p>
      </dgm:t>
    </dgm:pt>
    <dgm:pt modelId="{C62456AB-A8E2-4B18-A68F-6BD242269ED6}" type="parTrans" cxnId="{54855661-4AD7-4300-B597-C88A98022F8F}">
      <dgm:prSet/>
      <dgm:spPr/>
      <dgm:t>
        <a:bodyPr/>
        <a:lstStyle/>
        <a:p>
          <a:endParaRPr lang="ru-RU"/>
        </a:p>
      </dgm:t>
    </dgm:pt>
    <dgm:pt modelId="{1EB3842A-CAC8-432F-944D-76CD3613B40D}" type="sibTrans" cxnId="{54855661-4AD7-4300-B597-C88A98022F8F}">
      <dgm:prSet/>
      <dgm:spPr/>
      <dgm:t>
        <a:bodyPr/>
        <a:lstStyle/>
        <a:p>
          <a:endParaRPr lang="ru-RU"/>
        </a:p>
      </dgm:t>
    </dgm:pt>
    <dgm:pt modelId="{A83A6DBC-C6DE-473A-8F2B-3046317CC978}">
      <dgm:prSet/>
      <dgm:spPr/>
      <dgm:t>
        <a:bodyPr/>
        <a:lstStyle/>
        <a:p>
          <a:pPr rtl="0"/>
          <a:r>
            <a:rPr lang="ru-RU" smtClean="0"/>
            <a:t>Подход к оценке </a:t>
          </a:r>
          <a:endParaRPr lang="ru-RU"/>
        </a:p>
      </dgm:t>
    </dgm:pt>
    <dgm:pt modelId="{C9105477-CDC6-4019-9A40-90598319D39D}" type="parTrans" cxnId="{AD17C49D-5352-4C7E-9185-0FA7E838B4F1}">
      <dgm:prSet/>
      <dgm:spPr/>
      <dgm:t>
        <a:bodyPr/>
        <a:lstStyle/>
        <a:p>
          <a:endParaRPr lang="ru-RU"/>
        </a:p>
      </dgm:t>
    </dgm:pt>
    <dgm:pt modelId="{1B2C6443-9969-4249-95C9-5BDF1C173A26}" type="sibTrans" cxnId="{AD17C49D-5352-4C7E-9185-0FA7E838B4F1}">
      <dgm:prSet/>
      <dgm:spPr/>
      <dgm:t>
        <a:bodyPr/>
        <a:lstStyle/>
        <a:p>
          <a:endParaRPr lang="ru-RU"/>
        </a:p>
      </dgm:t>
    </dgm:pt>
    <dgm:pt modelId="{3A500FB3-B822-428C-AEE9-6F772EF127EE}">
      <dgm:prSet/>
      <dgm:spPr/>
      <dgm:t>
        <a:bodyPr/>
        <a:lstStyle/>
        <a:p>
          <a:pPr rtl="0"/>
          <a:r>
            <a:rPr lang="ru-RU" smtClean="0"/>
            <a:t>Метод оценки </a:t>
          </a:r>
          <a:endParaRPr lang="ru-RU"/>
        </a:p>
      </dgm:t>
    </dgm:pt>
    <dgm:pt modelId="{0E0AB84A-C521-4EF4-8B9B-5F980926782E}" type="parTrans" cxnId="{B3BBC979-B2C7-4A76-B79D-00E961C94A43}">
      <dgm:prSet/>
      <dgm:spPr/>
      <dgm:t>
        <a:bodyPr/>
        <a:lstStyle/>
        <a:p>
          <a:endParaRPr lang="ru-RU"/>
        </a:p>
      </dgm:t>
    </dgm:pt>
    <dgm:pt modelId="{1E2EBCB4-F72C-493B-8EDD-C994A1E9C07B}" type="sibTrans" cxnId="{B3BBC979-B2C7-4A76-B79D-00E961C94A43}">
      <dgm:prSet/>
      <dgm:spPr/>
      <dgm:t>
        <a:bodyPr/>
        <a:lstStyle/>
        <a:p>
          <a:endParaRPr lang="ru-RU"/>
        </a:p>
      </dgm:t>
    </dgm:pt>
    <dgm:pt modelId="{7E3BFD3F-8FEF-49F7-BA06-10394C42B7BD}">
      <dgm:prSet/>
      <dgm:spPr>
        <a:solidFill>
          <a:srgbClr val="FACED9"/>
        </a:solidFill>
      </dgm:spPr>
      <dgm:t>
        <a:bodyPr/>
        <a:lstStyle/>
        <a:p>
          <a:pPr rtl="0"/>
          <a:r>
            <a:rPr lang="ru-RU" b="1" smtClean="0"/>
            <a:t>Допущение</a:t>
          </a:r>
          <a:endParaRPr lang="ru-RU" b="1"/>
        </a:p>
      </dgm:t>
    </dgm:pt>
    <dgm:pt modelId="{B0B9296E-022F-4DFE-9724-30759A3D0F7F}" type="parTrans" cxnId="{3FC02689-8221-44CA-9898-E029A166D1E6}">
      <dgm:prSet/>
      <dgm:spPr/>
      <dgm:t>
        <a:bodyPr/>
        <a:lstStyle/>
        <a:p>
          <a:endParaRPr lang="ru-RU"/>
        </a:p>
      </dgm:t>
    </dgm:pt>
    <dgm:pt modelId="{65693660-867E-49FC-8F49-98219CC988FA}" type="sibTrans" cxnId="{3FC02689-8221-44CA-9898-E029A166D1E6}">
      <dgm:prSet/>
      <dgm:spPr/>
      <dgm:t>
        <a:bodyPr/>
        <a:lstStyle/>
        <a:p>
          <a:endParaRPr lang="ru-RU"/>
        </a:p>
      </dgm:t>
    </dgm:pt>
    <dgm:pt modelId="{1DF3D85F-064A-44DA-9975-5BE69128D0ED}">
      <dgm:prSet/>
      <dgm:spPr/>
      <dgm:t>
        <a:bodyPr/>
        <a:lstStyle/>
        <a:p>
          <a:pPr rtl="0"/>
          <a:r>
            <a:rPr lang="ru-RU" smtClean="0"/>
            <a:t>Методические рекомендации по оценке</a:t>
          </a:r>
          <a:endParaRPr lang="ru-RU"/>
        </a:p>
      </dgm:t>
    </dgm:pt>
    <dgm:pt modelId="{08D0AFEA-B595-4C7F-9C20-FA9ED2BB6ECE}" type="parTrans" cxnId="{FB38CB7B-651F-4CEA-B8E9-5D65F047B10F}">
      <dgm:prSet/>
      <dgm:spPr/>
      <dgm:t>
        <a:bodyPr/>
        <a:lstStyle/>
        <a:p>
          <a:endParaRPr lang="ru-RU"/>
        </a:p>
      </dgm:t>
    </dgm:pt>
    <dgm:pt modelId="{26D19283-6EA9-486B-9DCF-AD1F323CF010}" type="sibTrans" cxnId="{FB38CB7B-651F-4CEA-B8E9-5D65F047B10F}">
      <dgm:prSet/>
      <dgm:spPr/>
      <dgm:t>
        <a:bodyPr/>
        <a:lstStyle/>
        <a:p>
          <a:endParaRPr lang="ru-RU"/>
        </a:p>
      </dgm:t>
    </dgm:pt>
    <dgm:pt modelId="{7472F08E-4791-4511-935F-B44223D0F8A1}">
      <dgm:prSet/>
      <dgm:spPr/>
      <dgm:t>
        <a:bodyPr/>
        <a:lstStyle/>
        <a:p>
          <a:pPr rtl="0"/>
          <a:r>
            <a:rPr lang="ru-RU" smtClean="0"/>
            <a:t>Результат оценки</a:t>
          </a:r>
          <a:endParaRPr lang="ru-RU"/>
        </a:p>
      </dgm:t>
    </dgm:pt>
    <dgm:pt modelId="{88F1D016-4B41-4989-97FC-09918EB36748}" type="parTrans" cxnId="{87685730-E07D-4B1F-A88D-4985DE150E4B}">
      <dgm:prSet/>
      <dgm:spPr/>
      <dgm:t>
        <a:bodyPr/>
        <a:lstStyle/>
        <a:p>
          <a:endParaRPr lang="ru-RU"/>
        </a:p>
      </dgm:t>
    </dgm:pt>
    <dgm:pt modelId="{4296AD05-7FAC-40C3-8854-BF6EC1F9F16B}" type="sibTrans" cxnId="{87685730-E07D-4B1F-A88D-4985DE150E4B}">
      <dgm:prSet/>
      <dgm:spPr/>
      <dgm:t>
        <a:bodyPr/>
        <a:lstStyle/>
        <a:p>
          <a:endParaRPr lang="ru-RU"/>
        </a:p>
      </dgm:t>
    </dgm:pt>
    <dgm:pt modelId="{C7CF6D0B-5552-4C4A-B948-73C93F8746B4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Пользователь результата оценки </a:t>
          </a:r>
          <a:endParaRPr lang="ru-RU" dirty="0"/>
        </a:p>
      </dgm:t>
    </dgm:pt>
    <dgm:pt modelId="{F2E9CA16-0CE1-4D72-8C0B-58B3111CF261}" type="parTrans" cxnId="{1C1AF441-B57B-461B-9434-3B544324DB9B}">
      <dgm:prSet/>
      <dgm:spPr/>
      <dgm:t>
        <a:bodyPr/>
        <a:lstStyle/>
        <a:p>
          <a:endParaRPr lang="ru-RU"/>
        </a:p>
      </dgm:t>
    </dgm:pt>
    <dgm:pt modelId="{486C922F-60FA-4E6C-B29A-7E04632EE09B}" type="sibTrans" cxnId="{1C1AF441-B57B-461B-9434-3B544324DB9B}">
      <dgm:prSet/>
      <dgm:spPr/>
      <dgm:t>
        <a:bodyPr/>
        <a:lstStyle/>
        <a:p>
          <a:endParaRPr lang="ru-RU"/>
        </a:p>
      </dgm:t>
    </dgm:pt>
    <dgm:pt modelId="{CF9A2559-B9E2-4456-BDC1-1FA916278C25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Существенность</a:t>
          </a:r>
          <a:endParaRPr lang="ru-RU" dirty="0"/>
        </a:p>
      </dgm:t>
    </dgm:pt>
    <dgm:pt modelId="{6C23CBC4-53D7-4CC3-B28C-9114F98666D4}" type="parTrans" cxnId="{7E334872-E455-415E-B8A5-3EABCD9250FE}">
      <dgm:prSet/>
      <dgm:spPr/>
      <dgm:t>
        <a:bodyPr/>
        <a:lstStyle/>
        <a:p>
          <a:endParaRPr lang="ru-RU"/>
        </a:p>
      </dgm:t>
    </dgm:pt>
    <dgm:pt modelId="{F5A54E35-00A0-40EF-9E2D-10CC68037567}" type="sibTrans" cxnId="{7E334872-E455-415E-B8A5-3EABCD9250FE}">
      <dgm:prSet/>
      <dgm:spPr/>
      <dgm:t>
        <a:bodyPr/>
        <a:lstStyle/>
        <a:p>
          <a:endParaRPr lang="ru-RU"/>
        </a:p>
      </dgm:t>
    </dgm:pt>
    <dgm:pt modelId="{852962BF-DC81-49EE-9729-34A33EBAF24D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Должен, следует, может…</a:t>
          </a:r>
          <a:endParaRPr lang="ru-RU" dirty="0"/>
        </a:p>
      </dgm:t>
    </dgm:pt>
    <dgm:pt modelId="{339DCCC1-9A69-4B0F-B981-FFBF9E2C0305}" type="parTrans" cxnId="{2BABACEF-245F-4DB7-9E67-452D1BFDC2F3}">
      <dgm:prSet/>
      <dgm:spPr/>
      <dgm:t>
        <a:bodyPr/>
        <a:lstStyle/>
        <a:p>
          <a:endParaRPr lang="ru-RU"/>
        </a:p>
      </dgm:t>
    </dgm:pt>
    <dgm:pt modelId="{3C515B91-A8FA-4E11-8D3E-B7FA69A860CA}" type="sibTrans" cxnId="{2BABACEF-245F-4DB7-9E67-452D1BFDC2F3}">
      <dgm:prSet/>
      <dgm:spPr/>
      <dgm:t>
        <a:bodyPr/>
        <a:lstStyle/>
        <a:p>
          <a:endParaRPr lang="ru-RU"/>
        </a:p>
      </dgm:t>
    </dgm:pt>
    <dgm:pt modelId="{14398384-3C1B-462E-93FD-0ECEFDE8CC3C}" type="pres">
      <dgm:prSet presAssocID="{707248AC-203E-444B-AC44-80F939585F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472D66-27B0-46FE-A77A-4B2E478A655C}" type="pres">
      <dgm:prSet presAssocID="{92DF6829-BC0D-42EB-926A-1C404B8D2FC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68DA-813D-403F-A484-15790B426810}" type="pres">
      <dgm:prSet presAssocID="{4D9F3B79-D9CC-46EE-B31E-DF2D5CC19477}" presName="sibTrans" presStyleCnt="0"/>
      <dgm:spPr/>
    </dgm:pt>
    <dgm:pt modelId="{746EBA00-1AFE-4177-B228-10040D59A5C7}" type="pres">
      <dgm:prSet presAssocID="{3A9A95C2-DB67-4F35-9DA5-13C27B0040E0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E02EE-F58A-4AB6-91BE-D66158C43FA9}" type="pres">
      <dgm:prSet presAssocID="{BEBF1AFA-BE95-4860-9338-625E7235E380}" presName="sibTrans" presStyleCnt="0"/>
      <dgm:spPr/>
    </dgm:pt>
    <dgm:pt modelId="{F163CA65-F86D-4171-922B-3AB886C652AD}" type="pres">
      <dgm:prSet presAssocID="{BBD62445-EA02-4C64-8BA0-7218944F85C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2833-2EBB-4CC6-BCD8-A3AB51E08CD5}" type="pres">
      <dgm:prSet presAssocID="{130ED217-5F47-4732-98F9-0615E983251D}" presName="sibTrans" presStyleCnt="0"/>
      <dgm:spPr/>
    </dgm:pt>
    <dgm:pt modelId="{0397F7B6-04D6-49A6-A9A9-90DA4CEBE1F3}" type="pres">
      <dgm:prSet presAssocID="{1E7BA719-5533-4339-8DEA-C0E923DE20F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26B9A-0A66-4624-987B-30FC054E9B37}" type="pres">
      <dgm:prSet presAssocID="{1EB3842A-CAC8-432F-944D-76CD3613B40D}" presName="sibTrans" presStyleCnt="0"/>
      <dgm:spPr/>
    </dgm:pt>
    <dgm:pt modelId="{807BB5A7-D306-4761-AE96-14B29F2ACAA4}" type="pres">
      <dgm:prSet presAssocID="{A83A6DBC-C6DE-473A-8F2B-3046317CC97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952D2-6898-41B0-BF10-131CF0BC56A5}" type="pres">
      <dgm:prSet presAssocID="{1B2C6443-9969-4249-95C9-5BDF1C173A26}" presName="sibTrans" presStyleCnt="0"/>
      <dgm:spPr/>
    </dgm:pt>
    <dgm:pt modelId="{D3C49AA1-AEB8-46D6-ABCF-7A38824BDF48}" type="pres">
      <dgm:prSet presAssocID="{3A500FB3-B822-428C-AEE9-6F772EF127E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52AFB-5573-4CA1-8715-A8AC08D2C5F9}" type="pres">
      <dgm:prSet presAssocID="{1E2EBCB4-F72C-493B-8EDD-C994A1E9C07B}" presName="sibTrans" presStyleCnt="0"/>
      <dgm:spPr/>
    </dgm:pt>
    <dgm:pt modelId="{724A5906-B6DA-414E-9F80-04D56ED7A9AA}" type="pres">
      <dgm:prSet presAssocID="{7E3BFD3F-8FEF-49F7-BA06-10394C42B7B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55C15-9A0C-4044-A286-7A981A6CFF53}" type="pres">
      <dgm:prSet presAssocID="{65693660-867E-49FC-8F49-98219CC988FA}" presName="sibTrans" presStyleCnt="0"/>
      <dgm:spPr/>
    </dgm:pt>
    <dgm:pt modelId="{56FC07B8-1E65-4942-88AE-A44CA3A5A95D}" type="pres">
      <dgm:prSet presAssocID="{1DF3D85F-064A-44DA-9975-5BE69128D0E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A7E33-6A4D-4C73-830D-C9DF4365665F}" type="pres">
      <dgm:prSet presAssocID="{26D19283-6EA9-486B-9DCF-AD1F323CF010}" presName="sibTrans" presStyleCnt="0"/>
      <dgm:spPr/>
    </dgm:pt>
    <dgm:pt modelId="{7DA04E0A-0CC1-4B47-B11F-46C0EA1B233A}" type="pres">
      <dgm:prSet presAssocID="{7472F08E-4791-4511-935F-B44223D0F8A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3EE25-9F1F-4B1D-B382-0D38357B7BC9}" type="pres">
      <dgm:prSet presAssocID="{4296AD05-7FAC-40C3-8854-BF6EC1F9F16B}" presName="sibTrans" presStyleCnt="0"/>
      <dgm:spPr/>
    </dgm:pt>
    <dgm:pt modelId="{378B4710-1F85-4FE5-B409-7A0D1FFB78F3}" type="pres">
      <dgm:prSet presAssocID="{C7CF6D0B-5552-4C4A-B948-73C93F8746B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3E97-B1C9-42B9-B21E-D3678B9CE07B}" type="pres">
      <dgm:prSet presAssocID="{486C922F-60FA-4E6C-B29A-7E04632EE09B}" presName="sibTrans" presStyleCnt="0"/>
      <dgm:spPr/>
    </dgm:pt>
    <dgm:pt modelId="{54FC469E-6F4E-49C2-B7E8-0138CA1CF399}" type="pres">
      <dgm:prSet presAssocID="{CF9A2559-B9E2-4456-BDC1-1FA916278C2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0E4E7-9EF7-4F9D-816C-8E9F7C0DE860}" type="pres">
      <dgm:prSet presAssocID="{F5A54E35-00A0-40EF-9E2D-10CC68037567}" presName="sibTrans" presStyleCnt="0"/>
      <dgm:spPr/>
    </dgm:pt>
    <dgm:pt modelId="{3D8C09D4-43FC-4B63-8185-E4C3B32FA877}" type="pres">
      <dgm:prSet presAssocID="{852962BF-DC81-49EE-9729-34A33EBAF24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85730-E07D-4B1F-A88D-4985DE150E4B}" srcId="{707248AC-203E-444B-AC44-80F939585F93}" destId="{7472F08E-4791-4511-935F-B44223D0F8A1}" srcOrd="8" destOrd="0" parTransId="{88F1D016-4B41-4989-97FC-09918EB36748}" sibTransId="{4296AD05-7FAC-40C3-8854-BF6EC1F9F16B}"/>
    <dgm:cxn modelId="{FB38CB7B-651F-4CEA-B8E9-5D65F047B10F}" srcId="{707248AC-203E-444B-AC44-80F939585F93}" destId="{1DF3D85F-064A-44DA-9975-5BE69128D0ED}" srcOrd="7" destOrd="0" parTransId="{08D0AFEA-B595-4C7F-9C20-FA9ED2BB6ECE}" sibTransId="{26D19283-6EA9-486B-9DCF-AD1F323CF010}"/>
    <dgm:cxn modelId="{58071D60-1BBD-483C-B966-811A6992C90B}" type="presOf" srcId="{3A9A95C2-DB67-4F35-9DA5-13C27B0040E0}" destId="{746EBA00-1AFE-4177-B228-10040D59A5C7}" srcOrd="0" destOrd="0" presId="urn:microsoft.com/office/officeart/2005/8/layout/default"/>
    <dgm:cxn modelId="{CE7949FE-3C7B-431B-9051-65DFCCF5D472}" type="presOf" srcId="{852962BF-DC81-49EE-9729-34A33EBAF24D}" destId="{3D8C09D4-43FC-4B63-8185-E4C3B32FA877}" srcOrd="0" destOrd="0" presId="urn:microsoft.com/office/officeart/2005/8/layout/default"/>
    <dgm:cxn modelId="{9AAE969D-B677-4833-83D9-65AD3461368A}" type="presOf" srcId="{3A500FB3-B822-428C-AEE9-6F772EF127EE}" destId="{D3C49AA1-AEB8-46D6-ABCF-7A38824BDF48}" srcOrd="0" destOrd="0" presId="urn:microsoft.com/office/officeart/2005/8/layout/default"/>
    <dgm:cxn modelId="{AD17C49D-5352-4C7E-9185-0FA7E838B4F1}" srcId="{707248AC-203E-444B-AC44-80F939585F93}" destId="{A83A6DBC-C6DE-473A-8F2B-3046317CC978}" srcOrd="4" destOrd="0" parTransId="{C9105477-CDC6-4019-9A40-90598319D39D}" sibTransId="{1B2C6443-9969-4249-95C9-5BDF1C173A26}"/>
    <dgm:cxn modelId="{AE161185-ACED-4F6C-8F0D-1A55FFA0F7F1}" type="presOf" srcId="{1DF3D85F-064A-44DA-9975-5BE69128D0ED}" destId="{56FC07B8-1E65-4942-88AE-A44CA3A5A95D}" srcOrd="0" destOrd="0" presId="urn:microsoft.com/office/officeart/2005/8/layout/default"/>
    <dgm:cxn modelId="{7E334872-E455-415E-B8A5-3EABCD9250FE}" srcId="{707248AC-203E-444B-AC44-80F939585F93}" destId="{CF9A2559-B9E2-4456-BDC1-1FA916278C25}" srcOrd="10" destOrd="0" parTransId="{6C23CBC4-53D7-4CC3-B28C-9114F98666D4}" sibTransId="{F5A54E35-00A0-40EF-9E2D-10CC68037567}"/>
    <dgm:cxn modelId="{7C0BD56F-CFF8-4F45-9A34-62E000215F4A}" type="presOf" srcId="{C7CF6D0B-5552-4C4A-B948-73C93F8746B4}" destId="{378B4710-1F85-4FE5-B409-7A0D1FFB78F3}" srcOrd="0" destOrd="0" presId="urn:microsoft.com/office/officeart/2005/8/layout/default"/>
    <dgm:cxn modelId="{452AA133-0377-4BF2-88DB-9DA52F522BE4}" type="presOf" srcId="{A83A6DBC-C6DE-473A-8F2B-3046317CC978}" destId="{807BB5A7-D306-4761-AE96-14B29F2ACAA4}" srcOrd="0" destOrd="0" presId="urn:microsoft.com/office/officeart/2005/8/layout/default"/>
    <dgm:cxn modelId="{98ADA238-78E3-4F06-9167-A5900319D1E6}" type="presOf" srcId="{707248AC-203E-444B-AC44-80F939585F93}" destId="{14398384-3C1B-462E-93FD-0ECEFDE8CC3C}" srcOrd="0" destOrd="0" presId="urn:microsoft.com/office/officeart/2005/8/layout/default"/>
    <dgm:cxn modelId="{51A14F73-63D9-4FB9-9813-D1DC0398FF91}" type="presOf" srcId="{1E7BA719-5533-4339-8DEA-C0E923DE20F3}" destId="{0397F7B6-04D6-49A6-A9A9-90DA4CEBE1F3}" srcOrd="0" destOrd="0" presId="urn:microsoft.com/office/officeart/2005/8/layout/default"/>
    <dgm:cxn modelId="{3FC02689-8221-44CA-9898-E029A166D1E6}" srcId="{707248AC-203E-444B-AC44-80F939585F93}" destId="{7E3BFD3F-8FEF-49F7-BA06-10394C42B7BD}" srcOrd="6" destOrd="0" parTransId="{B0B9296E-022F-4DFE-9724-30759A3D0F7F}" sibTransId="{65693660-867E-49FC-8F49-98219CC988FA}"/>
    <dgm:cxn modelId="{B3BBC979-B2C7-4A76-B79D-00E961C94A43}" srcId="{707248AC-203E-444B-AC44-80F939585F93}" destId="{3A500FB3-B822-428C-AEE9-6F772EF127EE}" srcOrd="5" destOrd="0" parTransId="{0E0AB84A-C521-4EF4-8B9B-5F980926782E}" sibTransId="{1E2EBCB4-F72C-493B-8EDD-C994A1E9C07B}"/>
    <dgm:cxn modelId="{D678A76D-0782-4EB1-B188-FF01B0287220}" type="presOf" srcId="{CF9A2559-B9E2-4456-BDC1-1FA916278C25}" destId="{54FC469E-6F4E-49C2-B7E8-0138CA1CF399}" srcOrd="0" destOrd="0" presId="urn:microsoft.com/office/officeart/2005/8/layout/default"/>
    <dgm:cxn modelId="{7399BAFC-513C-4DF2-9EC5-E977C8D51087}" srcId="{707248AC-203E-444B-AC44-80F939585F93}" destId="{BBD62445-EA02-4C64-8BA0-7218944F85CA}" srcOrd="2" destOrd="0" parTransId="{B8F79C21-5487-40D7-AC88-CDC6562816C0}" sibTransId="{130ED217-5F47-4732-98F9-0615E983251D}"/>
    <dgm:cxn modelId="{F0769941-FCDB-425B-8569-02FA03678EEC}" srcId="{707248AC-203E-444B-AC44-80F939585F93}" destId="{3A9A95C2-DB67-4F35-9DA5-13C27B0040E0}" srcOrd="1" destOrd="0" parTransId="{641BD555-A057-4B7D-BB84-55EBE45BD78A}" sibTransId="{BEBF1AFA-BE95-4860-9338-625E7235E380}"/>
    <dgm:cxn modelId="{9A53093E-17AB-40C3-89B0-B1B4B921B16E}" type="presOf" srcId="{7E3BFD3F-8FEF-49F7-BA06-10394C42B7BD}" destId="{724A5906-B6DA-414E-9F80-04D56ED7A9AA}" srcOrd="0" destOrd="0" presId="urn:microsoft.com/office/officeart/2005/8/layout/default"/>
    <dgm:cxn modelId="{1C1AF441-B57B-461B-9434-3B544324DB9B}" srcId="{707248AC-203E-444B-AC44-80F939585F93}" destId="{C7CF6D0B-5552-4C4A-B948-73C93F8746B4}" srcOrd="9" destOrd="0" parTransId="{F2E9CA16-0CE1-4D72-8C0B-58B3111CF261}" sibTransId="{486C922F-60FA-4E6C-B29A-7E04632EE09B}"/>
    <dgm:cxn modelId="{54855661-4AD7-4300-B597-C88A98022F8F}" srcId="{707248AC-203E-444B-AC44-80F939585F93}" destId="{1E7BA719-5533-4339-8DEA-C0E923DE20F3}" srcOrd="3" destOrd="0" parTransId="{C62456AB-A8E2-4B18-A68F-6BD242269ED6}" sibTransId="{1EB3842A-CAC8-432F-944D-76CD3613B40D}"/>
    <dgm:cxn modelId="{207D7491-14FE-4DFE-A798-2698B806885E}" srcId="{707248AC-203E-444B-AC44-80F939585F93}" destId="{92DF6829-BC0D-42EB-926A-1C404B8D2FC5}" srcOrd="0" destOrd="0" parTransId="{2646F7D9-6971-45EA-8E70-C37EB005EF36}" sibTransId="{4D9F3B79-D9CC-46EE-B31E-DF2D5CC19477}"/>
    <dgm:cxn modelId="{30503317-5F1C-4D30-B12E-FD45B102463A}" type="presOf" srcId="{7472F08E-4791-4511-935F-B44223D0F8A1}" destId="{7DA04E0A-0CC1-4B47-B11F-46C0EA1B233A}" srcOrd="0" destOrd="0" presId="urn:microsoft.com/office/officeart/2005/8/layout/default"/>
    <dgm:cxn modelId="{2BABACEF-245F-4DB7-9E67-452D1BFDC2F3}" srcId="{707248AC-203E-444B-AC44-80F939585F93}" destId="{852962BF-DC81-49EE-9729-34A33EBAF24D}" srcOrd="11" destOrd="0" parTransId="{339DCCC1-9A69-4B0F-B981-FFBF9E2C0305}" sibTransId="{3C515B91-A8FA-4E11-8D3E-B7FA69A860CA}"/>
    <dgm:cxn modelId="{AAC80AB4-E12B-4AD9-B961-6DCCD827A153}" type="presOf" srcId="{92DF6829-BC0D-42EB-926A-1C404B8D2FC5}" destId="{56472D66-27B0-46FE-A77A-4B2E478A655C}" srcOrd="0" destOrd="0" presId="urn:microsoft.com/office/officeart/2005/8/layout/default"/>
    <dgm:cxn modelId="{1DF615E0-0CB2-4C3A-8C35-03BDC9F75717}" type="presOf" srcId="{BBD62445-EA02-4C64-8BA0-7218944F85CA}" destId="{F163CA65-F86D-4171-922B-3AB886C652AD}" srcOrd="0" destOrd="0" presId="urn:microsoft.com/office/officeart/2005/8/layout/default"/>
    <dgm:cxn modelId="{E136911E-650B-4339-88D9-0B249B18AF3E}" type="presParOf" srcId="{14398384-3C1B-462E-93FD-0ECEFDE8CC3C}" destId="{56472D66-27B0-46FE-A77A-4B2E478A655C}" srcOrd="0" destOrd="0" presId="urn:microsoft.com/office/officeart/2005/8/layout/default"/>
    <dgm:cxn modelId="{F8D40237-C23B-40CC-A0B2-D63B12833D95}" type="presParOf" srcId="{14398384-3C1B-462E-93FD-0ECEFDE8CC3C}" destId="{3BD068DA-813D-403F-A484-15790B426810}" srcOrd="1" destOrd="0" presId="urn:microsoft.com/office/officeart/2005/8/layout/default"/>
    <dgm:cxn modelId="{13A02D93-0EF1-4B9F-9AE1-40972F5C10AB}" type="presParOf" srcId="{14398384-3C1B-462E-93FD-0ECEFDE8CC3C}" destId="{746EBA00-1AFE-4177-B228-10040D59A5C7}" srcOrd="2" destOrd="0" presId="urn:microsoft.com/office/officeart/2005/8/layout/default"/>
    <dgm:cxn modelId="{9E328808-EF55-4963-8DF5-BF7F413D597F}" type="presParOf" srcId="{14398384-3C1B-462E-93FD-0ECEFDE8CC3C}" destId="{F2AE02EE-F58A-4AB6-91BE-D66158C43FA9}" srcOrd="3" destOrd="0" presId="urn:microsoft.com/office/officeart/2005/8/layout/default"/>
    <dgm:cxn modelId="{4FE88041-CD96-408C-A06B-44F7A1FFE46B}" type="presParOf" srcId="{14398384-3C1B-462E-93FD-0ECEFDE8CC3C}" destId="{F163CA65-F86D-4171-922B-3AB886C652AD}" srcOrd="4" destOrd="0" presId="urn:microsoft.com/office/officeart/2005/8/layout/default"/>
    <dgm:cxn modelId="{3CBFCA71-33F5-4DAB-8C3B-8F3E61D84C70}" type="presParOf" srcId="{14398384-3C1B-462E-93FD-0ECEFDE8CC3C}" destId="{18FD2833-2EBB-4CC6-BCD8-A3AB51E08CD5}" srcOrd="5" destOrd="0" presId="urn:microsoft.com/office/officeart/2005/8/layout/default"/>
    <dgm:cxn modelId="{CACEADFF-6ED8-4DF7-BAB7-EDE43853207A}" type="presParOf" srcId="{14398384-3C1B-462E-93FD-0ECEFDE8CC3C}" destId="{0397F7B6-04D6-49A6-A9A9-90DA4CEBE1F3}" srcOrd="6" destOrd="0" presId="urn:microsoft.com/office/officeart/2005/8/layout/default"/>
    <dgm:cxn modelId="{84F07ECE-864E-4696-9157-6109ABDA0AB6}" type="presParOf" srcId="{14398384-3C1B-462E-93FD-0ECEFDE8CC3C}" destId="{BF426B9A-0A66-4624-987B-30FC054E9B37}" srcOrd="7" destOrd="0" presId="urn:microsoft.com/office/officeart/2005/8/layout/default"/>
    <dgm:cxn modelId="{998E3BA9-FDF8-484D-9BC0-852DA5BAB2B9}" type="presParOf" srcId="{14398384-3C1B-462E-93FD-0ECEFDE8CC3C}" destId="{807BB5A7-D306-4761-AE96-14B29F2ACAA4}" srcOrd="8" destOrd="0" presId="urn:microsoft.com/office/officeart/2005/8/layout/default"/>
    <dgm:cxn modelId="{9D2C7591-A605-4122-BC24-A05CDCD34F18}" type="presParOf" srcId="{14398384-3C1B-462E-93FD-0ECEFDE8CC3C}" destId="{599952D2-6898-41B0-BF10-131CF0BC56A5}" srcOrd="9" destOrd="0" presId="urn:microsoft.com/office/officeart/2005/8/layout/default"/>
    <dgm:cxn modelId="{29CCF72C-3E8F-4234-A0B0-9A8ACB21F3E2}" type="presParOf" srcId="{14398384-3C1B-462E-93FD-0ECEFDE8CC3C}" destId="{D3C49AA1-AEB8-46D6-ABCF-7A38824BDF48}" srcOrd="10" destOrd="0" presId="urn:microsoft.com/office/officeart/2005/8/layout/default"/>
    <dgm:cxn modelId="{3FDF1009-F58A-4DCE-933C-8BB2B54F708D}" type="presParOf" srcId="{14398384-3C1B-462E-93FD-0ECEFDE8CC3C}" destId="{58D52AFB-5573-4CA1-8715-A8AC08D2C5F9}" srcOrd="11" destOrd="0" presId="urn:microsoft.com/office/officeart/2005/8/layout/default"/>
    <dgm:cxn modelId="{30022B16-C1F6-4758-9CA8-B8647D482BDE}" type="presParOf" srcId="{14398384-3C1B-462E-93FD-0ECEFDE8CC3C}" destId="{724A5906-B6DA-414E-9F80-04D56ED7A9AA}" srcOrd="12" destOrd="0" presId="urn:microsoft.com/office/officeart/2005/8/layout/default"/>
    <dgm:cxn modelId="{EAD7BB5B-CA0D-4893-9A7D-37CF18527808}" type="presParOf" srcId="{14398384-3C1B-462E-93FD-0ECEFDE8CC3C}" destId="{62E55C15-9A0C-4044-A286-7A981A6CFF53}" srcOrd="13" destOrd="0" presId="urn:microsoft.com/office/officeart/2005/8/layout/default"/>
    <dgm:cxn modelId="{03E60498-27E7-4467-818C-EE8257AD390F}" type="presParOf" srcId="{14398384-3C1B-462E-93FD-0ECEFDE8CC3C}" destId="{56FC07B8-1E65-4942-88AE-A44CA3A5A95D}" srcOrd="14" destOrd="0" presId="urn:microsoft.com/office/officeart/2005/8/layout/default"/>
    <dgm:cxn modelId="{89305504-896E-475B-A9B2-B0C72E0A52D3}" type="presParOf" srcId="{14398384-3C1B-462E-93FD-0ECEFDE8CC3C}" destId="{E2BA7E33-6A4D-4C73-830D-C9DF4365665F}" srcOrd="15" destOrd="0" presId="urn:microsoft.com/office/officeart/2005/8/layout/default"/>
    <dgm:cxn modelId="{228E7FB7-D677-4384-89A0-DE5FDA9ABE37}" type="presParOf" srcId="{14398384-3C1B-462E-93FD-0ECEFDE8CC3C}" destId="{7DA04E0A-0CC1-4B47-B11F-46C0EA1B233A}" srcOrd="16" destOrd="0" presId="urn:microsoft.com/office/officeart/2005/8/layout/default"/>
    <dgm:cxn modelId="{7073545E-4D13-43E5-8CB2-D612D5E8581F}" type="presParOf" srcId="{14398384-3C1B-462E-93FD-0ECEFDE8CC3C}" destId="{6193EE25-9F1F-4B1D-B382-0D38357B7BC9}" srcOrd="17" destOrd="0" presId="urn:microsoft.com/office/officeart/2005/8/layout/default"/>
    <dgm:cxn modelId="{E71B0711-CF00-41BD-9574-70C505B75320}" type="presParOf" srcId="{14398384-3C1B-462E-93FD-0ECEFDE8CC3C}" destId="{378B4710-1F85-4FE5-B409-7A0D1FFB78F3}" srcOrd="18" destOrd="0" presId="urn:microsoft.com/office/officeart/2005/8/layout/default"/>
    <dgm:cxn modelId="{971E8307-FF12-4DE3-9931-F588A24E36E0}" type="presParOf" srcId="{14398384-3C1B-462E-93FD-0ECEFDE8CC3C}" destId="{76B53E97-B1C9-42B9-B21E-D3678B9CE07B}" srcOrd="19" destOrd="0" presId="urn:microsoft.com/office/officeart/2005/8/layout/default"/>
    <dgm:cxn modelId="{53E01D66-05EB-4D25-88FB-2B65AB37B989}" type="presParOf" srcId="{14398384-3C1B-462E-93FD-0ECEFDE8CC3C}" destId="{54FC469E-6F4E-49C2-B7E8-0138CA1CF399}" srcOrd="20" destOrd="0" presId="urn:microsoft.com/office/officeart/2005/8/layout/default"/>
    <dgm:cxn modelId="{732FF0B0-94BA-4810-B35D-0D19F620FAE5}" type="presParOf" srcId="{14398384-3C1B-462E-93FD-0ECEFDE8CC3C}" destId="{0570E4E7-9EF7-4F9D-816C-8E9F7C0DE860}" srcOrd="21" destOrd="0" presId="urn:microsoft.com/office/officeart/2005/8/layout/default"/>
    <dgm:cxn modelId="{ACF85239-B3AC-4154-A50A-59B0441C7A3E}" type="presParOf" srcId="{14398384-3C1B-462E-93FD-0ECEFDE8CC3C}" destId="{3D8C09D4-43FC-4B63-8185-E4C3B32FA87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39CCD-9533-45EE-BEC9-94518980DE26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EA6C89B-B2EB-4D09-B497-F3F630403E87}">
      <dgm:prSet custT="1"/>
      <dgm:spPr>
        <a:ln w="15875">
          <a:solidFill>
            <a:srgbClr val="E7194A"/>
          </a:solidFill>
        </a:ln>
      </dgm:spPr>
      <dgm:t>
        <a:bodyPr/>
        <a:lstStyle/>
        <a:p>
          <a:pPr rtl="0"/>
          <a:r>
            <a:rPr lang="ru-RU" sz="1600" b="1" dirty="0" smtClean="0">
              <a:latin typeface="Cambria" panose="02040503050406030204" pitchFamily="18" charset="0"/>
            </a:rPr>
            <a:t>рыночная стоимость</a:t>
          </a:r>
          <a:endParaRPr lang="ru-RU" sz="1600" dirty="0">
            <a:latin typeface="Cambria" panose="02040503050406030204" pitchFamily="18" charset="0"/>
          </a:endParaRPr>
        </a:p>
      </dgm:t>
    </dgm:pt>
    <dgm:pt modelId="{8B4070B9-DA6C-4E2F-BAB1-A3E41EC89A82}" type="parTrans" cxnId="{C0D8F8FC-A637-4899-A06C-D94DBCC46C9F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C853FF47-964E-449E-ACBB-FB12902A0AEC}" type="sibTrans" cxnId="{C0D8F8FC-A637-4899-A06C-D94DBCC46C9F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29AB547B-CF3F-4364-A944-3376230E3C39}">
      <dgm:prSet custT="1"/>
      <dgm:spPr>
        <a:solidFill>
          <a:schemeClr val="accent5">
            <a:lumMod val="20000"/>
            <a:lumOff val="80000"/>
          </a:schemeClr>
        </a:solidFill>
        <a:ln w="15875">
          <a:solidFill>
            <a:srgbClr val="E7194A"/>
          </a:solidFill>
        </a:ln>
      </dgm:spPr>
      <dgm:t>
        <a:bodyPr/>
        <a:lstStyle/>
        <a:p>
          <a:pPr rtl="0"/>
          <a:r>
            <a:rPr lang="ru-RU" sz="1600" b="1" u="none" dirty="0" smtClean="0">
              <a:latin typeface="Cambria" panose="02040503050406030204" pitchFamily="18" charset="0"/>
            </a:rPr>
            <a:t>равновесная стоимость</a:t>
          </a:r>
          <a:endParaRPr lang="ru-RU" sz="1600" u="none" dirty="0">
            <a:latin typeface="Cambria" panose="02040503050406030204" pitchFamily="18" charset="0"/>
          </a:endParaRPr>
        </a:p>
      </dgm:t>
    </dgm:pt>
    <dgm:pt modelId="{16FD91F8-CE2F-40BB-86AC-5A010DD22888}" type="parTrans" cxnId="{B2C2781B-C194-42A4-B64F-FB52D999D138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B5DA1742-1B16-484B-A79D-3D03AE86BEBF}" type="sibTrans" cxnId="{B2C2781B-C194-42A4-B64F-FB52D999D138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DFBA91CC-CC3B-429F-A85B-0BF0664DB1DF}">
      <dgm:prSet custT="1"/>
      <dgm:spPr>
        <a:ln w="15875">
          <a:solidFill>
            <a:srgbClr val="E7194A"/>
          </a:solidFill>
        </a:ln>
      </dgm:spPr>
      <dgm:t>
        <a:bodyPr/>
        <a:lstStyle/>
        <a:p>
          <a:pPr rtl="0"/>
          <a:r>
            <a:rPr lang="ru-RU" sz="1600" b="1" dirty="0" smtClean="0">
              <a:latin typeface="Cambria" panose="02040503050406030204" pitchFamily="18" charset="0"/>
            </a:rPr>
            <a:t>инвестиционная стоимость</a:t>
          </a:r>
          <a:endParaRPr lang="ru-RU" sz="1600" dirty="0">
            <a:latin typeface="Cambria" panose="02040503050406030204" pitchFamily="18" charset="0"/>
          </a:endParaRPr>
        </a:p>
      </dgm:t>
    </dgm:pt>
    <dgm:pt modelId="{14196052-2493-4A2D-8EC5-DB05300D93D6}" type="parTrans" cxnId="{198421CD-90BB-4997-98F9-0A8CF59938CC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CD2A665B-7367-4B90-A2FA-E0D51FCA657C}" type="sibTrans" cxnId="{198421CD-90BB-4997-98F9-0A8CF59938CC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F9CE50D0-31B0-416D-8430-8591F5ECC462}">
      <dgm:prSet custT="1"/>
      <dgm:spPr>
        <a:ln w="15875">
          <a:solidFill>
            <a:srgbClr val="E7194A"/>
          </a:solidFill>
        </a:ln>
      </dgm:spPr>
      <dgm:t>
        <a:bodyPr/>
        <a:lstStyle/>
        <a:p>
          <a:pPr rtl="0"/>
          <a:r>
            <a:rPr lang="ru-RU" sz="1600" b="1" dirty="0" smtClean="0">
              <a:latin typeface="Cambria" panose="02040503050406030204" pitchFamily="18" charset="0"/>
            </a:rPr>
            <a:t>иные виды стоимости</a:t>
          </a:r>
          <a:endParaRPr lang="ru-RU" sz="1600" dirty="0">
            <a:latin typeface="Cambria" panose="02040503050406030204" pitchFamily="18" charset="0"/>
          </a:endParaRPr>
        </a:p>
      </dgm:t>
    </dgm:pt>
    <dgm:pt modelId="{9F4028AC-4933-48B2-9FDC-61EB7F80D98C}" type="parTrans" cxnId="{85491FDF-E139-4226-BDF4-835269907FA0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C741514E-F0F2-4143-8CC4-E3F06DC452CD}" type="sibTrans" cxnId="{85491FDF-E139-4226-BDF4-835269907FA0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3BF814AC-D668-49EB-A3B2-AD61FF6A5390}" type="pres">
      <dgm:prSet presAssocID="{A0A39CCD-9533-45EE-BEC9-94518980DE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B13E6C-D26D-4A71-90B5-7F53C6C1211E}" type="pres">
      <dgm:prSet presAssocID="{7EA6C89B-B2EB-4D09-B497-F3F630403E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540ED-E567-415F-8F4D-F712E82A393B}" type="pres">
      <dgm:prSet presAssocID="{C853FF47-964E-449E-ACBB-FB12902A0AEC}" presName="sibTrans" presStyleCnt="0"/>
      <dgm:spPr/>
    </dgm:pt>
    <dgm:pt modelId="{8B3B5965-4ACF-42E8-8FA8-623A772B76DB}" type="pres">
      <dgm:prSet presAssocID="{29AB547B-CF3F-4364-A944-3376230E3C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D9450-9C00-49CF-B6CE-65BDFAD9796E}" type="pres">
      <dgm:prSet presAssocID="{B5DA1742-1B16-484B-A79D-3D03AE86BEBF}" presName="sibTrans" presStyleCnt="0"/>
      <dgm:spPr/>
    </dgm:pt>
    <dgm:pt modelId="{55725A5A-B4BA-4664-ADC7-F8418F1888E0}" type="pres">
      <dgm:prSet presAssocID="{DFBA91CC-CC3B-429F-A85B-0BF0664DB1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EE144-273A-4CF3-AFAE-A40D1111BFAF}" type="pres">
      <dgm:prSet presAssocID="{CD2A665B-7367-4B90-A2FA-E0D51FCA657C}" presName="sibTrans" presStyleCnt="0"/>
      <dgm:spPr/>
    </dgm:pt>
    <dgm:pt modelId="{C2405C70-5B5B-4784-9D55-82AE2C0E7DF0}" type="pres">
      <dgm:prSet presAssocID="{F9CE50D0-31B0-416D-8430-8591F5ECC4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ADC64-7C3C-4FA4-9C42-B8179C1231B2}" type="presOf" srcId="{F9CE50D0-31B0-416D-8430-8591F5ECC462}" destId="{C2405C70-5B5B-4784-9D55-82AE2C0E7DF0}" srcOrd="0" destOrd="0" presId="urn:microsoft.com/office/officeart/2005/8/layout/default"/>
    <dgm:cxn modelId="{0B7DAC30-FCE1-4FED-BC3B-3C8407FFAB52}" type="presOf" srcId="{29AB547B-CF3F-4364-A944-3376230E3C39}" destId="{8B3B5965-4ACF-42E8-8FA8-623A772B76DB}" srcOrd="0" destOrd="0" presId="urn:microsoft.com/office/officeart/2005/8/layout/default"/>
    <dgm:cxn modelId="{C0D8F8FC-A637-4899-A06C-D94DBCC46C9F}" srcId="{A0A39CCD-9533-45EE-BEC9-94518980DE26}" destId="{7EA6C89B-B2EB-4D09-B497-F3F630403E87}" srcOrd="0" destOrd="0" parTransId="{8B4070B9-DA6C-4E2F-BAB1-A3E41EC89A82}" sibTransId="{C853FF47-964E-449E-ACBB-FB12902A0AEC}"/>
    <dgm:cxn modelId="{82EC6D82-A4A2-432B-ACF1-773F8BA37A87}" type="presOf" srcId="{A0A39CCD-9533-45EE-BEC9-94518980DE26}" destId="{3BF814AC-D668-49EB-A3B2-AD61FF6A5390}" srcOrd="0" destOrd="0" presId="urn:microsoft.com/office/officeart/2005/8/layout/default"/>
    <dgm:cxn modelId="{85491FDF-E139-4226-BDF4-835269907FA0}" srcId="{A0A39CCD-9533-45EE-BEC9-94518980DE26}" destId="{F9CE50D0-31B0-416D-8430-8591F5ECC462}" srcOrd="3" destOrd="0" parTransId="{9F4028AC-4933-48B2-9FDC-61EB7F80D98C}" sibTransId="{C741514E-F0F2-4143-8CC4-E3F06DC452CD}"/>
    <dgm:cxn modelId="{198421CD-90BB-4997-98F9-0A8CF59938CC}" srcId="{A0A39CCD-9533-45EE-BEC9-94518980DE26}" destId="{DFBA91CC-CC3B-429F-A85B-0BF0664DB1DF}" srcOrd="2" destOrd="0" parTransId="{14196052-2493-4A2D-8EC5-DB05300D93D6}" sibTransId="{CD2A665B-7367-4B90-A2FA-E0D51FCA657C}"/>
    <dgm:cxn modelId="{11143D03-AB02-48E7-9336-3D4677A8AB8F}" type="presOf" srcId="{DFBA91CC-CC3B-429F-A85B-0BF0664DB1DF}" destId="{55725A5A-B4BA-4664-ADC7-F8418F1888E0}" srcOrd="0" destOrd="0" presId="urn:microsoft.com/office/officeart/2005/8/layout/default"/>
    <dgm:cxn modelId="{B2C2781B-C194-42A4-B64F-FB52D999D138}" srcId="{A0A39CCD-9533-45EE-BEC9-94518980DE26}" destId="{29AB547B-CF3F-4364-A944-3376230E3C39}" srcOrd="1" destOrd="0" parTransId="{16FD91F8-CE2F-40BB-86AC-5A010DD22888}" sibTransId="{B5DA1742-1B16-484B-A79D-3D03AE86BEBF}"/>
    <dgm:cxn modelId="{392D665C-55E3-4278-8914-0753E9773D0A}" type="presOf" srcId="{7EA6C89B-B2EB-4D09-B497-F3F630403E87}" destId="{4EB13E6C-D26D-4A71-90B5-7F53C6C1211E}" srcOrd="0" destOrd="0" presId="urn:microsoft.com/office/officeart/2005/8/layout/default"/>
    <dgm:cxn modelId="{6110BC54-6BED-4320-B8F3-BDEB5520CD13}" type="presParOf" srcId="{3BF814AC-D668-49EB-A3B2-AD61FF6A5390}" destId="{4EB13E6C-D26D-4A71-90B5-7F53C6C1211E}" srcOrd="0" destOrd="0" presId="urn:microsoft.com/office/officeart/2005/8/layout/default"/>
    <dgm:cxn modelId="{091D9802-1876-41A5-8640-8A334E91CCAB}" type="presParOf" srcId="{3BF814AC-D668-49EB-A3B2-AD61FF6A5390}" destId="{839540ED-E567-415F-8F4D-F712E82A393B}" srcOrd="1" destOrd="0" presId="urn:microsoft.com/office/officeart/2005/8/layout/default"/>
    <dgm:cxn modelId="{00B4114E-BD03-4877-B577-E56D4763AD66}" type="presParOf" srcId="{3BF814AC-D668-49EB-A3B2-AD61FF6A5390}" destId="{8B3B5965-4ACF-42E8-8FA8-623A772B76DB}" srcOrd="2" destOrd="0" presId="urn:microsoft.com/office/officeart/2005/8/layout/default"/>
    <dgm:cxn modelId="{7F6D2F84-5FE3-4EAC-8FE7-73D308830BF1}" type="presParOf" srcId="{3BF814AC-D668-49EB-A3B2-AD61FF6A5390}" destId="{B7FD9450-9C00-49CF-B6CE-65BDFAD9796E}" srcOrd="3" destOrd="0" presId="urn:microsoft.com/office/officeart/2005/8/layout/default"/>
    <dgm:cxn modelId="{5F7A1786-BDF6-49EC-B626-E2A92634A342}" type="presParOf" srcId="{3BF814AC-D668-49EB-A3B2-AD61FF6A5390}" destId="{55725A5A-B4BA-4664-ADC7-F8418F1888E0}" srcOrd="4" destOrd="0" presId="urn:microsoft.com/office/officeart/2005/8/layout/default"/>
    <dgm:cxn modelId="{49F47362-62FC-485B-B707-A79D8F1B9DB3}" type="presParOf" srcId="{3BF814AC-D668-49EB-A3B2-AD61FF6A5390}" destId="{EEAEE144-273A-4CF3-AFAE-A40D1111BFAF}" srcOrd="5" destOrd="0" presId="urn:microsoft.com/office/officeart/2005/8/layout/default"/>
    <dgm:cxn modelId="{0F757AFE-FFE0-40EB-846B-B49A7FE5356C}" type="presParOf" srcId="{3BF814AC-D668-49EB-A3B2-AD61FF6A5390}" destId="{C2405C70-5B5B-4784-9D55-82AE2C0E7DF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5C5C4D-CAE3-4D92-9872-CEE55E0E1767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28FCF4D-C7EA-4D17-9356-7D55BB23E1C6}">
      <dgm:prSet/>
      <dgm:spPr>
        <a:ln w="22225">
          <a:solidFill>
            <a:srgbClr val="002060"/>
          </a:solidFill>
        </a:ln>
      </dgm:spPr>
      <dgm:t>
        <a:bodyPr/>
        <a:lstStyle/>
        <a:p>
          <a:pPr rtl="0"/>
          <a:r>
            <a:rPr lang="ru-RU" b="1" i="0" baseline="0" smtClean="0">
              <a:latin typeface="Cambria" panose="02040503050406030204" pitchFamily="18" charset="0"/>
            </a:rPr>
            <a:t>Допущения</a:t>
          </a:r>
          <a:endParaRPr lang="ru-RU">
            <a:latin typeface="Cambria" panose="02040503050406030204" pitchFamily="18" charset="0"/>
          </a:endParaRPr>
        </a:p>
      </dgm:t>
    </dgm:pt>
    <dgm:pt modelId="{0CD3BC68-AA7C-4FFF-9311-5FCCDC1D2827}" type="parTrans" cxnId="{EA6D90C5-416E-4F0C-960F-DE21B3D1BD09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87B25A46-3452-46CB-9ECF-055484D25F09}" type="sibTrans" cxnId="{EA6D90C5-416E-4F0C-960F-DE21B3D1BD09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C2E20626-F0D5-4345-A7DC-AC00181D6E0E}">
      <dgm:prSet/>
      <dgm:spPr>
        <a:ln w="22225">
          <a:solidFill>
            <a:srgbClr val="002060"/>
          </a:solidFill>
        </a:ln>
      </dgm:spPr>
      <dgm:t>
        <a:bodyPr/>
        <a:lstStyle/>
        <a:p>
          <a:pPr rtl="0"/>
          <a:r>
            <a:rPr lang="ru-RU" b="0" i="0" dirty="0" smtClean="0">
              <a:latin typeface="Cambria" panose="02040503050406030204" pitchFamily="18" charset="0"/>
            </a:rPr>
            <a:t>допущения, которые не противоречат фактам на дату оценки </a:t>
          </a:r>
          <a:br>
            <a:rPr lang="ru-RU" b="0" i="0" dirty="0" smtClean="0">
              <a:latin typeface="Cambria" panose="02040503050406030204" pitchFamily="18" charset="0"/>
            </a:rPr>
          </a:br>
          <a:r>
            <a:rPr lang="ru-RU" b="0" i="0" dirty="0" smtClean="0">
              <a:latin typeface="Cambria" panose="02040503050406030204" pitchFamily="18" charset="0"/>
            </a:rPr>
            <a:t>или в отношении которых отсутствуют основания считать обратное</a:t>
          </a:r>
          <a:endParaRPr lang="ru-RU" dirty="0">
            <a:latin typeface="Cambria" panose="02040503050406030204" pitchFamily="18" charset="0"/>
          </a:endParaRPr>
        </a:p>
      </dgm:t>
    </dgm:pt>
    <dgm:pt modelId="{EE91E82C-D7E7-4E49-94C8-0566E37336CF}" type="parTrans" cxnId="{E6FF53C8-4F3E-4E7F-8119-5F05946002BE}">
      <dgm:prSet/>
      <dgm:spPr>
        <a:ln w="22225">
          <a:solidFill>
            <a:srgbClr val="002060"/>
          </a:solidFill>
        </a:ln>
      </dgm:spPr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AE495E95-FC08-4C5A-8D91-8C97B3A59980}" type="sibTrans" cxnId="{E6FF53C8-4F3E-4E7F-8119-5F05946002B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122FDBC-8FEC-48DB-98E5-260284FEFCBC}">
      <dgm:prSet/>
      <dgm:spPr>
        <a:ln w="22225">
          <a:solidFill>
            <a:srgbClr val="002060"/>
          </a:solidFill>
        </a:ln>
      </dgm:spPr>
      <dgm:t>
        <a:bodyPr/>
        <a:lstStyle/>
        <a:p>
          <a:pPr rtl="0"/>
          <a:r>
            <a:rPr lang="ru-RU" b="0" i="0" dirty="0" smtClean="0">
              <a:latin typeface="Cambria" panose="02040503050406030204" pitchFamily="18" charset="0"/>
            </a:rPr>
            <a:t>допущения, которые не соответствуют фактам на дату оценки, – специальные допущения</a:t>
          </a:r>
          <a:endParaRPr lang="ru-RU" dirty="0">
            <a:latin typeface="Cambria" panose="02040503050406030204" pitchFamily="18" charset="0"/>
          </a:endParaRPr>
        </a:p>
      </dgm:t>
    </dgm:pt>
    <dgm:pt modelId="{98413C9A-58B1-4123-96F2-7DF9DAC94784}" type="parTrans" cxnId="{5BDE7578-6317-4BD2-BE71-31723441C648}">
      <dgm:prSet/>
      <dgm:spPr>
        <a:ln w="22225">
          <a:solidFill>
            <a:srgbClr val="002060"/>
          </a:solidFill>
        </a:ln>
      </dgm:spPr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F5C847C4-F179-4D9C-9BCD-767BB6B30E59}" type="sibTrans" cxnId="{5BDE7578-6317-4BD2-BE71-31723441C64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F728F84-1368-451B-9886-2D08777D18A2}" type="pres">
      <dgm:prSet presAssocID="{C85C5C4D-CAE3-4D92-9872-CEE55E0E17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81BFB4-2968-48C5-A29F-10C0D1432B58}" type="pres">
      <dgm:prSet presAssocID="{328FCF4D-C7EA-4D17-9356-7D55BB23E1C6}" presName="hierRoot1" presStyleCnt="0">
        <dgm:presLayoutVars>
          <dgm:hierBranch val="init"/>
        </dgm:presLayoutVars>
      </dgm:prSet>
      <dgm:spPr/>
    </dgm:pt>
    <dgm:pt modelId="{CAAD9E1D-FD67-434D-934C-42C4EEEA088D}" type="pres">
      <dgm:prSet presAssocID="{328FCF4D-C7EA-4D17-9356-7D55BB23E1C6}" presName="rootComposite1" presStyleCnt="0"/>
      <dgm:spPr/>
    </dgm:pt>
    <dgm:pt modelId="{251D7A2D-DFBB-4679-AA39-F1AE7B9E374E}" type="pres">
      <dgm:prSet presAssocID="{328FCF4D-C7EA-4D17-9356-7D55BB23E1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88122-1FFE-41B7-AB3A-B18794D7BE70}" type="pres">
      <dgm:prSet presAssocID="{328FCF4D-C7EA-4D17-9356-7D55BB23E1C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6D14C3-F047-4E92-A0E9-57B83FBBDA13}" type="pres">
      <dgm:prSet presAssocID="{328FCF4D-C7EA-4D17-9356-7D55BB23E1C6}" presName="hierChild2" presStyleCnt="0"/>
      <dgm:spPr/>
    </dgm:pt>
    <dgm:pt modelId="{1B81D80D-24F7-4979-AD1F-B2C2E74445C4}" type="pres">
      <dgm:prSet presAssocID="{EE91E82C-D7E7-4E49-94C8-0566E37336C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BE98EA5-4C1F-4383-835E-5334F50A0821}" type="pres">
      <dgm:prSet presAssocID="{C2E20626-F0D5-4345-A7DC-AC00181D6E0E}" presName="hierRoot2" presStyleCnt="0">
        <dgm:presLayoutVars>
          <dgm:hierBranch val="init"/>
        </dgm:presLayoutVars>
      </dgm:prSet>
      <dgm:spPr/>
    </dgm:pt>
    <dgm:pt modelId="{7C15E9FA-D3BB-4525-86EC-E3A899DED42E}" type="pres">
      <dgm:prSet presAssocID="{C2E20626-F0D5-4345-A7DC-AC00181D6E0E}" presName="rootComposite" presStyleCnt="0"/>
      <dgm:spPr/>
    </dgm:pt>
    <dgm:pt modelId="{693670C8-4958-4AD8-9FC4-8272BF3B6F37}" type="pres">
      <dgm:prSet presAssocID="{C2E20626-F0D5-4345-A7DC-AC00181D6E0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0AA7F-4609-4BF6-B10B-7D978BED0654}" type="pres">
      <dgm:prSet presAssocID="{C2E20626-F0D5-4345-A7DC-AC00181D6E0E}" presName="rootConnector" presStyleLbl="node2" presStyleIdx="0" presStyleCnt="2"/>
      <dgm:spPr/>
      <dgm:t>
        <a:bodyPr/>
        <a:lstStyle/>
        <a:p>
          <a:endParaRPr lang="ru-RU"/>
        </a:p>
      </dgm:t>
    </dgm:pt>
    <dgm:pt modelId="{F62CD287-B38C-4D1B-B331-813053A48F18}" type="pres">
      <dgm:prSet presAssocID="{C2E20626-F0D5-4345-A7DC-AC00181D6E0E}" presName="hierChild4" presStyleCnt="0"/>
      <dgm:spPr/>
    </dgm:pt>
    <dgm:pt modelId="{07BEC5E7-D44F-4AB3-BC87-C869672EB033}" type="pres">
      <dgm:prSet presAssocID="{C2E20626-F0D5-4345-A7DC-AC00181D6E0E}" presName="hierChild5" presStyleCnt="0"/>
      <dgm:spPr/>
    </dgm:pt>
    <dgm:pt modelId="{19E3C585-4A3E-4B92-9C30-65990BBF3994}" type="pres">
      <dgm:prSet presAssocID="{98413C9A-58B1-4123-96F2-7DF9DAC9478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3CEAB1C-988A-4672-8645-569010175638}" type="pres">
      <dgm:prSet presAssocID="{0122FDBC-8FEC-48DB-98E5-260284FEFCBC}" presName="hierRoot2" presStyleCnt="0">
        <dgm:presLayoutVars>
          <dgm:hierBranch val="init"/>
        </dgm:presLayoutVars>
      </dgm:prSet>
      <dgm:spPr/>
    </dgm:pt>
    <dgm:pt modelId="{BEE1DF05-8867-42C5-A4F2-B5E987511179}" type="pres">
      <dgm:prSet presAssocID="{0122FDBC-8FEC-48DB-98E5-260284FEFCBC}" presName="rootComposite" presStyleCnt="0"/>
      <dgm:spPr/>
    </dgm:pt>
    <dgm:pt modelId="{694B874A-E2C8-4D17-BDE6-00B7F9910618}" type="pres">
      <dgm:prSet presAssocID="{0122FDBC-8FEC-48DB-98E5-260284FEFCB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D6888-DB26-485B-944B-AFA4EF5BEE0E}" type="pres">
      <dgm:prSet presAssocID="{0122FDBC-8FEC-48DB-98E5-260284FEFCBC}" presName="rootConnector" presStyleLbl="node2" presStyleIdx="1" presStyleCnt="2"/>
      <dgm:spPr/>
      <dgm:t>
        <a:bodyPr/>
        <a:lstStyle/>
        <a:p>
          <a:endParaRPr lang="ru-RU"/>
        </a:p>
      </dgm:t>
    </dgm:pt>
    <dgm:pt modelId="{3795A232-7C13-4693-827B-6599BA1F04E2}" type="pres">
      <dgm:prSet presAssocID="{0122FDBC-8FEC-48DB-98E5-260284FEFCBC}" presName="hierChild4" presStyleCnt="0"/>
      <dgm:spPr/>
    </dgm:pt>
    <dgm:pt modelId="{09B47D35-812B-4AAB-80BE-162E5ABC260E}" type="pres">
      <dgm:prSet presAssocID="{0122FDBC-8FEC-48DB-98E5-260284FEFCBC}" presName="hierChild5" presStyleCnt="0"/>
      <dgm:spPr/>
    </dgm:pt>
    <dgm:pt modelId="{0A157098-6CDE-42F1-8217-24D20AC341DC}" type="pres">
      <dgm:prSet presAssocID="{328FCF4D-C7EA-4D17-9356-7D55BB23E1C6}" presName="hierChild3" presStyleCnt="0"/>
      <dgm:spPr/>
    </dgm:pt>
  </dgm:ptLst>
  <dgm:cxnLst>
    <dgm:cxn modelId="{5BDE7578-6317-4BD2-BE71-31723441C648}" srcId="{328FCF4D-C7EA-4D17-9356-7D55BB23E1C6}" destId="{0122FDBC-8FEC-48DB-98E5-260284FEFCBC}" srcOrd="1" destOrd="0" parTransId="{98413C9A-58B1-4123-96F2-7DF9DAC94784}" sibTransId="{F5C847C4-F179-4D9C-9BCD-767BB6B30E59}"/>
    <dgm:cxn modelId="{7E66B3C0-940D-48ED-98BB-6BE5AD18E5FE}" type="presOf" srcId="{0122FDBC-8FEC-48DB-98E5-260284FEFCBC}" destId="{694B874A-E2C8-4D17-BDE6-00B7F9910618}" srcOrd="0" destOrd="0" presId="urn:microsoft.com/office/officeart/2005/8/layout/orgChart1"/>
    <dgm:cxn modelId="{09E8DE47-80FB-473C-B70C-9C742E4A5E21}" type="presOf" srcId="{328FCF4D-C7EA-4D17-9356-7D55BB23E1C6}" destId="{62488122-1FFE-41B7-AB3A-B18794D7BE70}" srcOrd="1" destOrd="0" presId="urn:microsoft.com/office/officeart/2005/8/layout/orgChart1"/>
    <dgm:cxn modelId="{2B33E7E2-32FE-454C-8E4E-56D13D6921E6}" type="presOf" srcId="{328FCF4D-C7EA-4D17-9356-7D55BB23E1C6}" destId="{251D7A2D-DFBB-4679-AA39-F1AE7B9E374E}" srcOrd="0" destOrd="0" presId="urn:microsoft.com/office/officeart/2005/8/layout/orgChart1"/>
    <dgm:cxn modelId="{AF6629E7-7A7A-4348-9A71-11B5CA3E2444}" type="presOf" srcId="{C85C5C4D-CAE3-4D92-9872-CEE55E0E1767}" destId="{0F728F84-1368-451B-9886-2D08777D18A2}" srcOrd="0" destOrd="0" presId="urn:microsoft.com/office/officeart/2005/8/layout/orgChart1"/>
    <dgm:cxn modelId="{EA6D90C5-416E-4F0C-960F-DE21B3D1BD09}" srcId="{C85C5C4D-CAE3-4D92-9872-CEE55E0E1767}" destId="{328FCF4D-C7EA-4D17-9356-7D55BB23E1C6}" srcOrd="0" destOrd="0" parTransId="{0CD3BC68-AA7C-4FFF-9311-5FCCDC1D2827}" sibTransId="{87B25A46-3452-46CB-9ECF-055484D25F09}"/>
    <dgm:cxn modelId="{2DDBF4A6-7CF7-42CD-8662-914A548648A5}" type="presOf" srcId="{C2E20626-F0D5-4345-A7DC-AC00181D6E0E}" destId="{693670C8-4958-4AD8-9FC4-8272BF3B6F37}" srcOrd="0" destOrd="0" presId="urn:microsoft.com/office/officeart/2005/8/layout/orgChart1"/>
    <dgm:cxn modelId="{28777493-3B4C-48A2-8505-1F090A0DD416}" type="presOf" srcId="{98413C9A-58B1-4123-96F2-7DF9DAC94784}" destId="{19E3C585-4A3E-4B92-9C30-65990BBF3994}" srcOrd="0" destOrd="0" presId="urn:microsoft.com/office/officeart/2005/8/layout/orgChart1"/>
    <dgm:cxn modelId="{4C8029F9-3D69-4C4D-B9E8-B8AE51BADE43}" type="presOf" srcId="{C2E20626-F0D5-4345-A7DC-AC00181D6E0E}" destId="{B2F0AA7F-4609-4BF6-B10B-7D978BED0654}" srcOrd="1" destOrd="0" presId="urn:microsoft.com/office/officeart/2005/8/layout/orgChart1"/>
    <dgm:cxn modelId="{39F9D5AD-9AB4-41DA-A0A1-0D40BBC06F01}" type="presOf" srcId="{EE91E82C-D7E7-4E49-94C8-0566E37336CF}" destId="{1B81D80D-24F7-4979-AD1F-B2C2E74445C4}" srcOrd="0" destOrd="0" presId="urn:microsoft.com/office/officeart/2005/8/layout/orgChart1"/>
    <dgm:cxn modelId="{E6FF53C8-4F3E-4E7F-8119-5F05946002BE}" srcId="{328FCF4D-C7EA-4D17-9356-7D55BB23E1C6}" destId="{C2E20626-F0D5-4345-A7DC-AC00181D6E0E}" srcOrd="0" destOrd="0" parTransId="{EE91E82C-D7E7-4E49-94C8-0566E37336CF}" sibTransId="{AE495E95-FC08-4C5A-8D91-8C97B3A59980}"/>
    <dgm:cxn modelId="{ECE10CE4-F3D4-4D68-B4EC-07E96D15DE27}" type="presOf" srcId="{0122FDBC-8FEC-48DB-98E5-260284FEFCBC}" destId="{503D6888-DB26-485B-944B-AFA4EF5BEE0E}" srcOrd="1" destOrd="0" presId="urn:microsoft.com/office/officeart/2005/8/layout/orgChart1"/>
    <dgm:cxn modelId="{1741EE51-DA72-40D7-9202-A804D5087FE8}" type="presParOf" srcId="{0F728F84-1368-451B-9886-2D08777D18A2}" destId="{EF81BFB4-2968-48C5-A29F-10C0D1432B58}" srcOrd="0" destOrd="0" presId="urn:microsoft.com/office/officeart/2005/8/layout/orgChart1"/>
    <dgm:cxn modelId="{AE99FAF9-C6AF-46B3-9CD7-35BB66B27F8D}" type="presParOf" srcId="{EF81BFB4-2968-48C5-A29F-10C0D1432B58}" destId="{CAAD9E1D-FD67-434D-934C-42C4EEEA088D}" srcOrd="0" destOrd="0" presId="urn:microsoft.com/office/officeart/2005/8/layout/orgChart1"/>
    <dgm:cxn modelId="{3B26EE4A-F3EE-463E-AFBF-31B3A827D1AA}" type="presParOf" srcId="{CAAD9E1D-FD67-434D-934C-42C4EEEA088D}" destId="{251D7A2D-DFBB-4679-AA39-F1AE7B9E374E}" srcOrd="0" destOrd="0" presId="urn:microsoft.com/office/officeart/2005/8/layout/orgChart1"/>
    <dgm:cxn modelId="{707EFC21-578F-49E5-9F39-E8FFA1AA3A97}" type="presParOf" srcId="{CAAD9E1D-FD67-434D-934C-42C4EEEA088D}" destId="{62488122-1FFE-41B7-AB3A-B18794D7BE70}" srcOrd="1" destOrd="0" presId="urn:microsoft.com/office/officeart/2005/8/layout/orgChart1"/>
    <dgm:cxn modelId="{8617FC9B-58BE-4C3E-96E0-E37019A8E11D}" type="presParOf" srcId="{EF81BFB4-2968-48C5-A29F-10C0D1432B58}" destId="{E16D14C3-F047-4E92-A0E9-57B83FBBDA13}" srcOrd="1" destOrd="0" presId="urn:microsoft.com/office/officeart/2005/8/layout/orgChart1"/>
    <dgm:cxn modelId="{7B281995-7649-4ABB-865A-F370FED20BD4}" type="presParOf" srcId="{E16D14C3-F047-4E92-A0E9-57B83FBBDA13}" destId="{1B81D80D-24F7-4979-AD1F-B2C2E74445C4}" srcOrd="0" destOrd="0" presId="urn:microsoft.com/office/officeart/2005/8/layout/orgChart1"/>
    <dgm:cxn modelId="{E38BBD59-6C67-4AA7-9649-B00475684D2A}" type="presParOf" srcId="{E16D14C3-F047-4E92-A0E9-57B83FBBDA13}" destId="{BBE98EA5-4C1F-4383-835E-5334F50A0821}" srcOrd="1" destOrd="0" presId="urn:microsoft.com/office/officeart/2005/8/layout/orgChart1"/>
    <dgm:cxn modelId="{F5C13625-AAFA-4755-87F5-09335A6FE4B8}" type="presParOf" srcId="{BBE98EA5-4C1F-4383-835E-5334F50A0821}" destId="{7C15E9FA-D3BB-4525-86EC-E3A899DED42E}" srcOrd="0" destOrd="0" presId="urn:microsoft.com/office/officeart/2005/8/layout/orgChart1"/>
    <dgm:cxn modelId="{AB637AF5-4DEF-4E05-B48B-6D50CDCA8D7E}" type="presParOf" srcId="{7C15E9FA-D3BB-4525-86EC-E3A899DED42E}" destId="{693670C8-4958-4AD8-9FC4-8272BF3B6F37}" srcOrd="0" destOrd="0" presId="urn:microsoft.com/office/officeart/2005/8/layout/orgChart1"/>
    <dgm:cxn modelId="{ABBED647-783F-4CBF-9C45-066303C1565B}" type="presParOf" srcId="{7C15E9FA-D3BB-4525-86EC-E3A899DED42E}" destId="{B2F0AA7F-4609-4BF6-B10B-7D978BED0654}" srcOrd="1" destOrd="0" presId="urn:microsoft.com/office/officeart/2005/8/layout/orgChart1"/>
    <dgm:cxn modelId="{0372C48A-7AA8-4397-85CF-C871E20AC472}" type="presParOf" srcId="{BBE98EA5-4C1F-4383-835E-5334F50A0821}" destId="{F62CD287-B38C-4D1B-B331-813053A48F18}" srcOrd="1" destOrd="0" presId="urn:microsoft.com/office/officeart/2005/8/layout/orgChart1"/>
    <dgm:cxn modelId="{356EBED4-FE4D-4071-88AC-4CA631EE7815}" type="presParOf" srcId="{BBE98EA5-4C1F-4383-835E-5334F50A0821}" destId="{07BEC5E7-D44F-4AB3-BC87-C869672EB033}" srcOrd="2" destOrd="0" presId="urn:microsoft.com/office/officeart/2005/8/layout/orgChart1"/>
    <dgm:cxn modelId="{6CE53CD2-3621-4D46-A64F-16F256621FC0}" type="presParOf" srcId="{E16D14C3-F047-4E92-A0E9-57B83FBBDA13}" destId="{19E3C585-4A3E-4B92-9C30-65990BBF3994}" srcOrd="2" destOrd="0" presId="urn:microsoft.com/office/officeart/2005/8/layout/orgChart1"/>
    <dgm:cxn modelId="{5D6FBBF6-F639-4B23-ACAD-E8D1B86276BB}" type="presParOf" srcId="{E16D14C3-F047-4E92-A0E9-57B83FBBDA13}" destId="{03CEAB1C-988A-4672-8645-569010175638}" srcOrd="3" destOrd="0" presId="urn:microsoft.com/office/officeart/2005/8/layout/orgChart1"/>
    <dgm:cxn modelId="{D747A650-DC85-4655-9BDD-C137B99F0821}" type="presParOf" srcId="{03CEAB1C-988A-4672-8645-569010175638}" destId="{BEE1DF05-8867-42C5-A4F2-B5E987511179}" srcOrd="0" destOrd="0" presId="urn:microsoft.com/office/officeart/2005/8/layout/orgChart1"/>
    <dgm:cxn modelId="{AB3B1DEC-462A-4C43-B6CA-17C8C32F182F}" type="presParOf" srcId="{BEE1DF05-8867-42C5-A4F2-B5E987511179}" destId="{694B874A-E2C8-4D17-BDE6-00B7F9910618}" srcOrd="0" destOrd="0" presId="urn:microsoft.com/office/officeart/2005/8/layout/orgChart1"/>
    <dgm:cxn modelId="{B2430D6A-FC08-48B2-B875-C52A218469E5}" type="presParOf" srcId="{BEE1DF05-8867-42C5-A4F2-B5E987511179}" destId="{503D6888-DB26-485B-944B-AFA4EF5BEE0E}" srcOrd="1" destOrd="0" presId="urn:microsoft.com/office/officeart/2005/8/layout/orgChart1"/>
    <dgm:cxn modelId="{F2C7DDA6-922C-4E2B-9A7D-0984FB68C541}" type="presParOf" srcId="{03CEAB1C-988A-4672-8645-569010175638}" destId="{3795A232-7C13-4693-827B-6599BA1F04E2}" srcOrd="1" destOrd="0" presId="urn:microsoft.com/office/officeart/2005/8/layout/orgChart1"/>
    <dgm:cxn modelId="{D7AF2AC9-D1CD-4758-9D23-9F260A7B602A}" type="presParOf" srcId="{03CEAB1C-988A-4672-8645-569010175638}" destId="{09B47D35-812B-4AAB-80BE-162E5ABC260E}" srcOrd="2" destOrd="0" presId="urn:microsoft.com/office/officeart/2005/8/layout/orgChart1"/>
    <dgm:cxn modelId="{CF288BB4-A111-4B2F-A7C4-C4093B96C5CA}" type="presParOf" srcId="{EF81BFB4-2968-48C5-A29F-10C0D1432B58}" destId="{0A157098-6CDE-42F1-8217-24D20AC341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C0482-4103-4E4B-99D6-2D324303324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FA5C9ED-CD79-4005-820B-F3B89D558917}">
      <dgm:prSet custT="1"/>
      <dgm:spPr>
        <a:xfrm>
          <a:off x="1130990" y="483"/>
          <a:ext cx="2280246" cy="13681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Cambria" panose="02040503050406030204" pitchFamily="18" charset="0"/>
              <a:ea typeface="+mn-ea"/>
              <a:cs typeface="+mn-cs"/>
            </a:rPr>
            <a:t>объект оценки, </a:t>
          </a:r>
          <a:r>
            <a:rPr lang="ru-RU" sz="1400" b="1" dirty="0" smtClean="0">
              <a:solidFill>
                <a:srgbClr val="E7194A"/>
              </a:solidFill>
              <a:latin typeface="Cambria" panose="02040503050406030204" pitchFamily="18" charset="0"/>
              <a:ea typeface="+mn-ea"/>
              <a:cs typeface="+mn-cs"/>
            </a:rPr>
            <a:t>включая права на объект оценки</a:t>
          </a:r>
          <a:endParaRPr lang="ru-RU" sz="1400" b="1" dirty="0">
            <a:solidFill>
              <a:srgbClr val="E7194A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17586827-4763-43E8-A0B3-792E90DDF8DD}" type="parTrans" cxnId="{AF1EE4A7-67C5-455B-8523-E17196362E06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E3FD14B-991B-42AB-972E-37D544715B42}" type="sibTrans" cxnId="{AF1EE4A7-67C5-455B-8523-E17196362E06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CEEB4EB-9223-4219-BF6A-4BDDB1D9E2EC}">
      <dgm:prSet custT="1"/>
      <dgm:spPr>
        <a:xfrm>
          <a:off x="3639261" y="483"/>
          <a:ext cx="2280246" cy="1368147"/>
        </a:xfrm>
        <a:prstGeom prst="rect">
          <a:avLst/>
        </a:prstGeom>
      </dgm:spPr>
      <dgm:t>
        <a:bodyPr/>
        <a:lstStyle/>
        <a:p>
          <a:pPr rtl="0"/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цель оценки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A830E10E-1001-4EBC-9874-B8751B165CAE}" type="parTrans" cxnId="{C00DB544-5229-4170-97DB-736D70A8890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8913EB22-3E12-456F-B347-E1D3D642866C}" type="sibTrans" cxnId="{C00DB544-5229-4170-97DB-736D70A8890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4B052E6E-00CE-47F0-8977-86C62C487562}">
      <dgm:prSet custT="1"/>
      <dgm:spPr>
        <a:xfrm>
          <a:off x="6147532" y="483"/>
          <a:ext cx="2280246" cy="13681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указание на то, что оценка проводится в соответствии с Федеральным законом;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6B36FF6E-2771-486E-9D9F-5A264C683399}" type="parTrans" cxnId="{F7AC1ABB-0E78-451F-BB1B-DC58D5B389F8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FF731C3-E500-478B-8A16-F5729642C0B6}" type="sibTrans" cxnId="{F7AC1ABB-0E78-451F-BB1B-DC58D5B389F8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56A427AB-31B4-4948-9559-EAA9C0F87FDD}">
      <dgm:prSet custT="1"/>
      <dgm:spPr>
        <a:xfrm>
          <a:off x="8655803" y="483"/>
          <a:ext cx="2280246" cy="13681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вид стоимости и предпосылки стоимости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2D9EA11C-37EF-4FF3-9243-46B275F990AF}" type="parTrans" cxnId="{2B798CDC-0B71-4D58-A64A-966900110D12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FE7220D4-DA47-4884-8A80-F14100895D31}" type="sibTrans" cxnId="{2B798CDC-0B71-4D58-A64A-966900110D12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E580258D-F88B-4389-AB7B-733FCA90BB4C}">
      <dgm:prSet custT="1"/>
      <dgm:spPr>
        <a:xfrm>
          <a:off x="1130990" y="1596656"/>
          <a:ext cx="2280246" cy="1368147"/>
        </a:xfrm>
        <a:prstGeom prst="rect">
          <a:avLst/>
        </a:prstGeom>
      </dgm:spPr>
      <dgm:t>
        <a:bodyPr/>
        <a:lstStyle/>
        <a:p>
          <a:pPr rtl="0"/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дата оценки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A44ED2E9-AD25-432C-B5AE-CF18CC099DFF}" type="parTrans" cxnId="{7F4373E4-AFEA-4FA9-8FBF-BC06037B1485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C89F273-38B0-4367-AEC8-F8AEED34CE70}" type="sibTrans" cxnId="{7F4373E4-AFEA-4FA9-8FBF-BC06037B1485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97D543D-3B0C-4106-9265-138B782AB2FB}">
      <dgm:prSet custT="1"/>
      <dgm:spPr>
        <a:xfrm>
          <a:off x="3639261" y="1596656"/>
          <a:ext cx="2280246" cy="1368147"/>
        </a:xfrm>
        <a:prstGeom prst="rect">
          <a:avLst/>
        </a:prstGeom>
      </dgm:spPr>
      <dgm:t>
        <a:bodyPr/>
        <a:lstStyle/>
        <a:p>
          <a:pPr rtl="0"/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специальные допущения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AF7DF936-3F34-44CB-8FB6-0757BAA3C59D}" type="parTrans" cxnId="{264B5214-11F1-4228-8CB3-4CF0C44BA1C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B720822-C503-47FB-AFA9-D1C57D80C1A2}" type="sibTrans" cxnId="{264B5214-11F1-4228-8CB3-4CF0C44BA1C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423DB8F3-16B5-4553-8576-05F3757E1F6B}">
      <dgm:prSet custT="1"/>
      <dgm:spPr>
        <a:xfrm>
          <a:off x="6147532" y="1596656"/>
          <a:ext cx="2280246" cy="1368147"/>
        </a:xfrm>
        <a:prstGeom prst="rect">
          <a:avLst/>
        </a:prstGeom>
      </dgm:spPr>
      <dgm:t>
        <a:bodyPr/>
        <a:lstStyle/>
        <a:p>
          <a:pPr rtl="0"/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ограничения оценки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A08A6D84-0550-4716-AEE4-C6D3FCF0FE6F}" type="parTrans" cxnId="{75116515-6891-425B-A684-BD5FC63573D9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CF977512-B531-45E6-9C6F-F047645E9763}" type="sibTrans" cxnId="{75116515-6891-425B-A684-BD5FC63573D9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59807892-B10F-4ED3-B26B-FD714983A186}">
      <dgm:prSet custT="1"/>
      <dgm:spPr>
        <a:xfrm>
          <a:off x="8655803" y="1596656"/>
          <a:ext cx="2280246" cy="1368147"/>
        </a:xfrm>
        <a:prstGeom prst="rect">
          <a:avLst/>
        </a:prstGeom>
      </dgm:spPr>
      <dgm:t>
        <a:bodyPr/>
        <a:lstStyle/>
        <a:p>
          <a:pPr rtl="0"/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ограничения на использование, распространение и публикацию отчета об оценке объекта оценки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6FBC0048-4820-4ED3-8543-BA0C34EBD485}" type="parTrans" cxnId="{657262DD-700E-4A9C-A31C-0E9B81BDCF38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013D8D2-EC1B-458A-A0E1-1818B10573FF}" type="sibTrans" cxnId="{657262DD-700E-4A9C-A31C-0E9B81BDCF38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4B9C8E6-B9B5-4D20-9BC9-847C94E73132}">
      <dgm:prSet custT="1"/>
      <dgm:spPr>
        <a:xfrm>
          <a:off x="3639261" y="3192829"/>
          <a:ext cx="2280246" cy="13681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Cambria" panose="02040503050406030204" pitchFamily="18" charset="0"/>
              <a:ea typeface="+mn-ea"/>
              <a:cs typeface="+mn-cs"/>
            </a:rPr>
            <a:t>указание на форму составления отчета об оценке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41AF2056-FBE7-4229-BD0D-4060304C671F}" type="parTrans" cxnId="{638BA74B-5962-4D1A-AD1E-FBE08A54D63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7E49C920-20B8-4F43-A7B6-1DCA40AF2C16}" type="sibTrans" cxnId="{638BA74B-5962-4D1A-AD1E-FBE08A54D63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8F0977F7-FA80-4E56-BCB2-39898DF4416D}">
      <dgm:prSet custT="1"/>
      <dgm:spPr>
        <a:xfrm>
          <a:off x="6147532" y="3192829"/>
          <a:ext cx="2280246" cy="1368147"/>
        </a:xfrm>
        <a:prstGeom prst="rect">
          <a:avLst/>
        </a:prstGeom>
      </dgm:spPr>
      <dgm:t>
        <a:bodyPr/>
        <a:lstStyle/>
        <a:p>
          <a:r>
            <a:rPr lang="ru-RU" sz="1400" b="1" smtClean="0">
              <a:latin typeface="Cambria" panose="02040503050406030204" pitchFamily="18" charset="0"/>
              <a:ea typeface="+mn-ea"/>
              <a:cs typeface="+mn-cs"/>
            </a:rPr>
            <a:t>иная информация, предусмотренная федеральными стандартами оценки для отражения в задании на оценку</a:t>
          </a:r>
          <a:endParaRPr lang="ru-RU" sz="1400" b="1" dirty="0">
            <a:latin typeface="Cambria" panose="02040503050406030204" pitchFamily="18" charset="0"/>
            <a:ea typeface="+mn-ea"/>
            <a:cs typeface="+mn-cs"/>
          </a:endParaRPr>
        </a:p>
      </dgm:t>
    </dgm:pt>
    <dgm:pt modelId="{CD6A051C-5EE1-4CEB-8842-44709A1D9A23}" type="parTrans" cxnId="{FBF1FD9A-085D-41BD-9D3F-A496CB9B5289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F85F4B85-39FD-474C-8096-460882F1D124}" type="sibTrans" cxnId="{FBF1FD9A-085D-41BD-9D3F-A496CB9B5289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F3DB30B6-5586-41DA-9DD9-B7B0C1B6BCD5}" type="pres">
      <dgm:prSet presAssocID="{D0BC0482-4103-4E4B-99D6-2D3243033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1E677-58D8-47F1-AAEB-CAD04E5F68D3}" type="pres">
      <dgm:prSet presAssocID="{AFA5C9ED-CD79-4005-820B-F3B89D55891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DE1A0-E145-4919-8708-AAD43AEDDB42}" type="pres">
      <dgm:prSet presAssocID="{6E3FD14B-991B-42AB-972E-37D544715B42}" presName="sibTrans" presStyleCnt="0"/>
      <dgm:spPr/>
      <dgm:t>
        <a:bodyPr/>
        <a:lstStyle/>
        <a:p>
          <a:endParaRPr lang="ru-RU"/>
        </a:p>
      </dgm:t>
    </dgm:pt>
    <dgm:pt modelId="{16CAFF62-7311-4BE2-A652-C75626B2A63C}" type="pres">
      <dgm:prSet presAssocID="{6CEEB4EB-9223-4219-BF6A-4BDDB1D9E2E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F4A0-24F9-4918-9271-58D07B79D2B5}" type="pres">
      <dgm:prSet presAssocID="{8913EB22-3E12-456F-B347-E1D3D642866C}" presName="sibTrans" presStyleCnt="0"/>
      <dgm:spPr/>
      <dgm:t>
        <a:bodyPr/>
        <a:lstStyle/>
        <a:p>
          <a:endParaRPr lang="ru-RU"/>
        </a:p>
      </dgm:t>
    </dgm:pt>
    <dgm:pt modelId="{EDAB71DD-805F-4335-A5A9-98A2599CB438}" type="pres">
      <dgm:prSet presAssocID="{4B052E6E-00CE-47F0-8977-86C62C48756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EA1AA-6A7E-4753-8500-24701E8252A1}" type="pres">
      <dgm:prSet presAssocID="{6FF731C3-E500-478B-8A16-F5729642C0B6}" presName="sibTrans" presStyleCnt="0"/>
      <dgm:spPr/>
      <dgm:t>
        <a:bodyPr/>
        <a:lstStyle/>
        <a:p>
          <a:endParaRPr lang="ru-RU"/>
        </a:p>
      </dgm:t>
    </dgm:pt>
    <dgm:pt modelId="{20B7287B-C7AF-476F-9F94-DA330EB2DBE5}" type="pres">
      <dgm:prSet presAssocID="{56A427AB-31B4-4948-9559-EAA9C0F87FD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9164F-9821-4B5E-8E53-3BF09E0699B2}" type="pres">
      <dgm:prSet presAssocID="{FE7220D4-DA47-4884-8A80-F14100895D31}" presName="sibTrans" presStyleCnt="0"/>
      <dgm:spPr/>
      <dgm:t>
        <a:bodyPr/>
        <a:lstStyle/>
        <a:p>
          <a:endParaRPr lang="ru-RU"/>
        </a:p>
      </dgm:t>
    </dgm:pt>
    <dgm:pt modelId="{2BDE123D-21A6-48C1-A818-5EC4F97CC2A7}" type="pres">
      <dgm:prSet presAssocID="{E580258D-F88B-4389-AB7B-733FCA90BB4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3E1F1-A0FC-4ADD-9734-F471FAC7A0D9}" type="pres">
      <dgm:prSet presAssocID="{6C89F273-38B0-4367-AEC8-F8AEED34CE70}" presName="sibTrans" presStyleCnt="0"/>
      <dgm:spPr/>
      <dgm:t>
        <a:bodyPr/>
        <a:lstStyle/>
        <a:p>
          <a:endParaRPr lang="ru-RU"/>
        </a:p>
      </dgm:t>
    </dgm:pt>
    <dgm:pt modelId="{34A1CABE-9258-4BA0-BDAB-8B9E667B2998}" type="pres">
      <dgm:prSet presAssocID="{097D543D-3B0C-4106-9265-138B782AB2F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4109B-28F4-4176-8C6F-CE0CDEB7AF48}" type="pres">
      <dgm:prSet presAssocID="{3B720822-C503-47FB-AFA9-D1C57D80C1A2}" presName="sibTrans" presStyleCnt="0"/>
      <dgm:spPr/>
      <dgm:t>
        <a:bodyPr/>
        <a:lstStyle/>
        <a:p>
          <a:endParaRPr lang="ru-RU"/>
        </a:p>
      </dgm:t>
    </dgm:pt>
    <dgm:pt modelId="{F5E208CA-B2E8-42D0-80ED-9744DDF90FCA}" type="pres">
      <dgm:prSet presAssocID="{423DB8F3-16B5-4553-8576-05F3757E1F6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89524-5689-4537-916A-8E83A06BB7FF}" type="pres">
      <dgm:prSet presAssocID="{CF977512-B531-45E6-9C6F-F047645E9763}" presName="sibTrans" presStyleCnt="0"/>
      <dgm:spPr/>
      <dgm:t>
        <a:bodyPr/>
        <a:lstStyle/>
        <a:p>
          <a:endParaRPr lang="ru-RU"/>
        </a:p>
      </dgm:t>
    </dgm:pt>
    <dgm:pt modelId="{7D3B3E49-08FF-4026-BFD3-9C6E0F4BED24}" type="pres">
      <dgm:prSet presAssocID="{59807892-B10F-4ED3-B26B-FD714983A18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78074-3BAB-4673-93DE-908B8D77CCB1}" type="pres">
      <dgm:prSet presAssocID="{2013D8D2-EC1B-458A-A0E1-1818B10573FF}" presName="sibTrans" presStyleCnt="0"/>
      <dgm:spPr/>
      <dgm:t>
        <a:bodyPr/>
        <a:lstStyle/>
        <a:p>
          <a:endParaRPr lang="ru-RU"/>
        </a:p>
      </dgm:t>
    </dgm:pt>
    <dgm:pt modelId="{1370FE7A-3C9A-42CB-9117-1822227F2BBE}" type="pres">
      <dgm:prSet presAssocID="{64B9C8E6-B9B5-4D20-9BC9-847C94E7313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964E6-F6BD-4123-B209-41EC94F7215E}" type="pres">
      <dgm:prSet presAssocID="{7E49C920-20B8-4F43-A7B6-1DCA40AF2C16}" presName="sibTrans" presStyleCnt="0"/>
      <dgm:spPr/>
      <dgm:t>
        <a:bodyPr/>
        <a:lstStyle/>
        <a:p>
          <a:endParaRPr lang="ru-RU"/>
        </a:p>
      </dgm:t>
    </dgm:pt>
    <dgm:pt modelId="{2E3B6B0D-9AB7-48FC-82F1-54ECF5FECCA4}" type="pres">
      <dgm:prSet presAssocID="{8F0977F7-FA80-4E56-BCB2-39898DF4416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CC2D8-B27D-4189-BDD3-7A4E065748CF}" type="presOf" srcId="{64B9C8E6-B9B5-4D20-9BC9-847C94E73132}" destId="{1370FE7A-3C9A-42CB-9117-1822227F2BBE}" srcOrd="0" destOrd="0" presId="urn:microsoft.com/office/officeart/2005/8/layout/default"/>
    <dgm:cxn modelId="{F7AC1ABB-0E78-451F-BB1B-DC58D5B389F8}" srcId="{D0BC0482-4103-4E4B-99D6-2D324303324E}" destId="{4B052E6E-00CE-47F0-8977-86C62C487562}" srcOrd="2" destOrd="0" parTransId="{6B36FF6E-2771-486E-9D9F-5A264C683399}" sibTransId="{6FF731C3-E500-478B-8A16-F5729642C0B6}"/>
    <dgm:cxn modelId="{88EAA6F0-A44B-48D0-83CB-3100BD4B3612}" type="presOf" srcId="{59807892-B10F-4ED3-B26B-FD714983A186}" destId="{7D3B3E49-08FF-4026-BFD3-9C6E0F4BED24}" srcOrd="0" destOrd="0" presId="urn:microsoft.com/office/officeart/2005/8/layout/default"/>
    <dgm:cxn modelId="{657262DD-700E-4A9C-A31C-0E9B81BDCF38}" srcId="{D0BC0482-4103-4E4B-99D6-2D324303324E}" destId="{59807892-B10F-4ED3-B26B-FD714983A186}" srcOrd="7" destOrd="0" parTransId="{6FBC0048-4820-4ED3-8543-BA0C34EBD485}" sibTransId="{2013D8D2-EC1B-458A-A0E1-1818B10573FF}"/>
    <dgm:cxn modelId="{E74FC8BB-649D-4EED-87EC-3A6FA2154822}" type="presOf" srcId="{423DB8F3-16B5-4553-8576-05F3757E1F6B}" destId="{F5E208CA-B2E8-42D0-80ED-9744DDF90FCA}" srcOrd="0" destOrd="0" presId="urn:microsoft.com/office/officeart/2005/8/layout/default"/>
    <dgm:cxn modelId="{638BA74B-5962-4D1A-AD1E-FBE08A54D63A}" srcId="{D0BC0482-4103-4E4B-99D6-2D324303324E}" destId="{64B9C8E6-B9B5-4D20-9BC9-847C94E73132}" srcOrd="8" destOrd="0" parTransId="{41AF2056-FBE7-4229-BD0D-4060304C671F}" sibTransId="{7E49C920-20B8-4F43-A7B6-1DCA40AF2C16}"/>
    <dgm:cxn modelId="{AF1EE4A7-67C5-455B-8523-E17196362E06}" srcId="{D0BC0482-4103-4E4B-99D6-2D324303324E}" destId="{AFA5C9ED-CD79-4005-820B-F3B89D558917}" srcOrd="0" destOrd="0" parTransId="{17586827-4763-43E8-A0B3-792E90DDF8DD}" sibTransId="{6E3FD14B-991B-42AB-972E-37D544715B42}"/>
    <dgm:cxn modelId="{FBF1FD9A-085D-41BD-9D3F-A496CB9B5289}" srcId="{D0BC0482-4103-4E4B-99D6-2D324303324E}" destId="{8F0977F7-FA80-4E56-BCB2-39898DF4416D}" srcOrd="9" destOrd="0" parTransId="{CD6A051C-5EE1-4CEB-8842-44709A1D9A23}" sibTransId="{F85F4B85-39FD-474C-8096-460882F1D124}"/>
    <dgm:cxn modelId="{81EDC6CB-0EEA-45CD-BC18-0818F948D6F4}" type="presOf" srcId="{AFA5C9ED-CD79-4005-820B-F3B89D558917}" destId="{7E91E677-58D8-47F1-AAEB-CAD04E5F68D3}" srcOrd="0" destOrd="0" presId="urn:microsoft.com/office/officeart/2005/8/layout/default"/>
    <dgm:cxn modelId="{264B5214-11F1-4228-8CB3-4CF0C44BA1CE}" srcId="{D0BC0482-4103-4E4B-99D6-2D324303324E}" destId="{097D543D-3B0C-4106-9265-138B782AB2FB}" srcOrd="5" destOrd="0" parTransId="{AF7DF936-3F34-44CB-8FB6-0757BAA3C59D}" sibTransId="{3B720822-C503-47FB-AFA9-D1C57D80C1A2}"/>
    <dgm:cxn modelId="{7F4373E4-AFEA-4FA9-8FBF-BC06037B1485}" srcId="{D0BC0482-4103-4E4B-99D6-2D324303324E}" destId="{E580258D-F88B-4389-AB7B-733FCA90BB4C}" srcOrd="4" destOrd="0" parTransId="{A44ED2E9-AD25-432C-B5AE-CF18CC099DFF}" sibTransId="{6C89F273-38B0-4367-AEC8-F8AEED34CE70}"/>
    <dgm:cxn modelId="{75116515-6891-425B-A684-BD5FC63573D9}" srcId="{D0BC0482-4103-4E4B-99D6-2D324303324E}" destId="{423DB8F3-16B5-4553-8576-05F3757E1F6B}" srcOrd="6" destOrd="0" parTransId="{A08A6D84-0550-4716-AEE4-C6D3FCF0FE6F}" sibTransId="{CF977512-B531-45E6-9C6F-F047645E9763}"/>
    <dgm:cxn modelId="{BCAD86F8-F88A-4359-8644-3D5291498EDC}" type="presOf" srcId="{D0BC0482-4103-4E4B-99D6-2D324303324E}" destId="{F3DB30B6-5586-41DA-9DD9-B7B0C1B6BCD5}" srcOrd="0" destOrd="0" presId="urn:microsoft.com/office/officeart/2005/8/layout/default"/>
    <dgm:cxn modelId="{C00DB544-5229-4170-97DB-736D70A8890E}" srcId="{D0BC0482-4103-4E4B-99D6-2D324303324E}" destId="{6CEEB4EB-9223-4219-BF6A-4BDDB1D9E2EC}" srcOrd="1" destOrd="0" parTransId="{A830E10E-1001-4EBC-9874-B8751B165CAE}" sibTransId="{8913EB22-3E12-456F-B347-E1D3D642866C}"/>
    <dgm:cxn modelId="{C94C2827-A958-489A-BB9C-465FF582BE43}" type="presOf" srcId="{097D543D-3B0C-4106-9265-138B782AB2FB}" destId="{34A1CABE-9258-4BA0-BDAB-8B9E667B2998}" srcOrd="0" destOrd="0" presId="urn:microsoft.com/office/officeart/2005/8/layout/default"/>
    <dgm:cxn modelId="{FAA7149F-19E2-4A7B-A958-C1D43CA3305A}" type="presOf" srcId="{56A427AB-31B4-4948-9559-EAA9C0F87FDD}" destId="{20B7287B-C7AF-476F-9F94-DA330EB2DBE5}" srcOrd="0" destOrd="0" presId="urn:microsoft.com/office/officeart/2005/8/layout/default"/>
    <dgm:cxn modelId="{F54C59C1-82A6-4D03-B543-F7EAD2B3A32F}" type="presOf" srcId="{E580258D-F88B-4389-AB7B-733FCA90BB4C}" destId="{2BDE123D-21A6-48C1-A818-5EC4F97CC2A7}" srcOrd="0" destOrd="0" presId="urn:microsoft.com/office/officeart/2005/8/layout/default"/>
    <dgm:cxn modelId="{2B798CDC-0B71-4D58-A64A-966900110D12}" srcId="{D0BC0482-4103-4E4B-99D6-2D324303324E}" destId="{56A427AB-31B4-4948-9559-EAA9C0F87FDD}" srcOrd="3" destOrd="0" parTransId="{2D9EA11C-37EF-4FF3-9243-46B275F990AF}" sibTransId="{FE7220D4-DA47-4884-8A80-F14100895D31}"/>
    <dgm:cxn modelId="{EF7DF606-09DB-42C8-847D-646342364A30}" type="presOf" srcId="{6CEEB4EB-9223-4219-BF6A-4BDDB1D9E2EC}" destId="{16CAFF62-7311-4BE2-A652-C75626B2A63C}" srcOrd="0" destOrd="0" presId="urn:microsoft.com/office/officeart/2005/8/layout/default"/>
    <dgm:cxn modelId="{F7147492-50A4-4566-A98C-003BC50D9BAC}" type="presOf" srcId="{8F0977F7-FA80-4E56-BCB2-39898DF4416D}" destId="{2E3B6B0D-9AB7-48FC-82F1-54ECF5FECCA4}" srcOrd="0" destOrd="0" presId="urn:microsoft.com/office/officeart/2005/8/layout/default"/>
    <dgm:cxn modelId="{519CC824-F582-4766-A80F-E34B16A68729}" type="presOf" srcId="{4B052E6E-00CE-47F0-8977-86C62C487562}" destId="{EDAB71DD-805F-4335-A5A9-98A2599CB438}" srcOrd="0" destOrd="0" presId="urn:microsoft.com/office/officeart/2005/8/layout/default"/>
    <dgm:cxn modelId="{E1C19A4F-FFD8-4F3A-9D23-74C6044CDE1A}" type="presParOf" srcId="{F3DB30B6-5586-41DA-9DD9-B7B0C1B6BCD5}" destId="{7E91E677-58D8-47F1-AAEB-CAD04E5F68D3}" srcOrd="0" destOrd="0" presId="urn:microsoft.com/office/officeart/2005/8/layout/default"/>
    <dgm:cxn modelId="{DC3B439E-ABA4-41DE-B061-27EB2CA1C743}" type="presParOf" srcId="{F3DB30B6-5586-41DA-9DD9-B7B0C1B6BCD5}" destId="{0BBDE1A0-E145-4919-8708-AAD43AEDDB42}" srcOrd="1" destOrd="0" presId="urn:microsoft.com/office/officeart/2005/8/layout/default"/>
    <dgm:cxn modelId="{D0A2E486-CD9A-40A9-A7FF-4F88F33CF4A2}" type="presParOf" srcId="{F3DB30B6-5586-41DA-9DD9-B7B0C1B6BCD5}" destId="{16CAFF62-7311-4BE2-A652-C75626B2A63C}" srcOrd="2" destOrd="0" presId="urn:microsoft.com/office/officeart/2005/8/layout/default"/>
    <dgm:cxn modelId="{9C4E7D23-31B1-4338-847A-66E480543B72}" type="presParOf" srcId="{F3DB30B6-5586-41DA-9DD9-B7B0C1B6BCD5}" destId="{834BF4A0-24F9-4918-9271-58D07B79D2B5}" srcOrd="3" destOrd="0" presId="urn:microsoft.com/office/officeart/2005/8/layout/default"/>
    <dgm:cxn modelId="{3C289560-B470-43A2-A3FB-142CB5F8E09B}" type="presParOf" srcId="{F3DB30B6-5586-41DA-9DD9-B7B0C1B6BCD5}" destId="{EDAB71DD-805F-4335-A5A9-98A2599CB438}" srcOrd="4" destOrd="0" presId="urn:microsoft.com/office/officeart/2005/8/layout/default"/>
    <dgm:cxn modelId="{36775CD2-C9BF-4184-B26C-C25363EED43F}" type="presParOf" srcId="{F3DB30B6-5586-41DA-9DD9-B7B0C1B6BCD5}" destId="{6E2EA1AA-6A7E-4753-8500-24701E8252A1}" srcOrd="5" destOrd="0" presId="urn:microsoft.com/office/officeart/2005/8/layout/default"/>
    <dgm:cxn modelId="{4A09C189-6F2F-4D9D-ABF9-19C23264079F}" type="presParOf" srcId="{F3DB30B6-5586-41DA-9DD9-B7B0C1B6BCD5}" destId="{20B7287B-C7AF-476F-9F94-DA330EB2DBE5}" srcOrd="6" destOrd="0" presId="urn:microsoft.com/office/officeart/2005/8/layout/default"/>
    <dgm:cxn modelId="{63116157-A87D-4FB3-BA61-1F49228BC469}" type="presParOf" srcId="{F3DB30B6-5586-41DA-9DD9-B7B0C1B6BCD5}" destId="{4589164F-9821-4B5E-8E53-3BF09E0699B2}" srcOrd="7" destOrd="0" presId="urn:microsoft.com/office/officeart/2005/8/layout/default"/>
    <dgm:cxn modelId="{46D641D4-E910-472D-9CB7-2D479E966493}" type="presParOf" srcId="{F3DB30B6-5586-41DA-9DD9-B7B0C1B6BCD5}" destId="{2BDE123D-21A6-48C1-A818-5EC4F97CC2A7}" srcOrd="8" destOrd="0" presId="urn:microsoft.com/office/officeart/2005/8/layout/default"/>
    <dgm:cxn modelId="{2E677B4E-A69F-4F17-A93D-5FF9D9AED6EC}" type="presParOf" srcId="{F3DB30B6-5586-41DA-9DD9-B7B0C1B6BCD5}" destId="{4BD3E1F1-A0FC-4ADD-9734-F471FAC7A0D9}" srcOrd="9" destOrd="0" presId="urn:microsoft.com/office/officeart/2005/8/layout/default"/>
    <dgm:cxn modelId="{F458B656-78BF-419C-9177-40B8315FC80C}" type="presParOf" srcId="{F3DB30B6-5586-41DA-9DD9-B7B0C1B6BCD5}" destId="{34A1CABE-9258-4BA0-BDAB-8B9E667B2998}" srcOrd="10" destOrd="0" presId="urn:microsoft.com/office/officeart/2005/8/layout/default"/>
    <dgm:cxn modelId="{1B354FA7-47AF-4F2D-848C-58B3FD6540ED}" type="presParOf" srcId="{F3DB30B6-5586-41DA-9DD9-B7B0C1B6BCD5}" destId="{CC04109B-28F4-4176-8C6F-CE0CDEB7AF48}" srcOrd="11" destOrd="0" presId="urn:microsoft.com/office/officeart/2005/8/layout/default"/>
    <dgm:cxn modelId="{11B8D814-8379-46CD-B69E-1509A7E5D5F6}" type="presParOf" srcId="{F3DB30B6-5586-41DA-9DD9-B7B0C1B6BCD5}" destId="{F5E208CA-B2E8-42D0-80ED-9744DDF90FCA}" srcOrd="12" destOrd="0" presId="urn:microsoft.com/office/officeart/2005/8/layout/default"/>
    <dgm:cxn modelId="{1293B359-DDFD-4254-B9DF-70FD917521AD}" type="presParOf" srcId="{F3DB30B6-5586-41DA-9DD9-B7B0C1B6BCD5}" destId="{68589524-5689-4537-916A-8E83A06BB7FF}" srcOrd="13" destOrd="0" presId="urn:microsoft.com/office/officeart/2005/8/layout/default"/>
    <dgm:cxn modelId="{696A14F4-8E24-4BB0-845F-5DF7D58D3576}" type="presParOf" srcId="{F3DB30B6-5586-41DA-9DD9-B7B0C1B6BCD5}" destId="{7D3B3E49-08FF-4026-BFD3-9C6E0F4BED24}" srcOrd="14" destOrd="0" presId="urn:microsoft.com/office/officeart/2005/8/layout/default"/>
    <dgm:cxn modelId="{DEC13C25-869F-4E0A-9B6D-D57B0C118013}" type="presParOf" srcId="{F3DB30B6-5586-41DA-9DD9-B7B0C1B6BCD5}" destId="{EC678074-3BAB-4673-93DE-908B8D77CCB1}" srcOrd="15" destOrd="0" presId="urn:microsoft.com/office/officeart/2005/8/layout/default"/>
    <dgm:cxn modelId="{069EB766-DCA0-4A77-9547-97B9132E6F79}" type="presParOf" srcId="{F3DB30B6-5586-41DA-9DD9-B7B0C1B6BCD5}" destId="{1370FE7A-3C9A-42CB-9117-1822227F2BBE}" srcOrd="16" destOrd="0" presId="urn:microsoft.com/office/officeart/2005/8/layout/default"/>
    <dgm:cxn modelId="{4CD7CDCC-489C-4058-BF94-07DDC9B1E896}" type="presParOf" srcId="{F3DB30B6-5586-41DA-9DD9-B7B0C1B6BCD5}" destId="{0F2964E6-F6BD-4123-B209-41EC94F7215E}" srcOrd="17" destOrd="0" presId="urn:microsoft.com/office/officeart/2005/8/layout/default"/>
    <dgm:cxn modelId="{E870B645-0D7D-4E39-A762-03317E0C0F07}" type="presParOf" srcId="{F3DB30B6-5586-41DA-9DD9-B7B0C1B6BCD5}" destId="{2E3B6B0D-9AB7-48FC-82F1-54ECF5FECCA4}" srcOrd="18" destOrd="0" presId="urn:microsoft.com/office/officeart/2005/8/layout/default"/>
  </dgm:cxnLst>
  <dgm:bg/>
  <dgm:whole>
    <a:ln w="31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996AD6-7D5B-478D-A9D9-FEF007E255C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BDE57D58-4D38-4DA4-B943-322532049C3D}">
      <dgm:prSet custT="1"/>
      <dgm:spPr/>
      <dgm:t>
        <a:bodyPr/>
        <a:lstStyle/>
        <a:p>
          <a:pPr rtl="0"/>
          <a:r>
            <a:rPr lang="ru-RU" sz="2000" b="0" i="0" baseline="0" smtClean="0">
              <a:latin typeface="Cambria" panose="02040503050406030204" pitchFamily="18" charset="0"/>
            </a:rPr>
            <a:t>«последовательность определения стоимости объекта оценки, обоснование выбора используемых подходов к оценке и методов в рамках каждого из применяемых подходов, </a:t>
          </a:r>
          <a:r>
            <a:rPr lang="ru-RU" sz="2000" b="1" i="0" baseline="0" smtClean="0">
              <a:latin typeface="Cambria" panose="02040503050406030204" pitchFamily="18" charset="0"/>
            </a:rPr>
            <a:t>отказ от использования подхода к оценке следует прокомментировать</a:t>
          </a:r>
          <a:r>
            <a:rPr lang="ru-RU" sz="2000" b="0" i="0" baseline="0" smtClean="0">
              <a:latin typeface="Cambria" panose="02040503050406030204" pitchFamily="18" charset="0"/>
            </a:rPr>
            <a:t>»;</a:t>
          </a:r>
          <a:endParaRPr lang="ru-RU" sz="2000">
            <a:latin typeface="Cambria" panose="02040503050406030204" pitchFamily="18" charset="0"/>
          </a:endParaRPr>
        </a:p>
      </dgm:t>
    </dgm:pt>
    <dgm:pt modelId="{B6BD81F1-B4A0-48DE-8FFA-98BE78FA909B}" type="parTrans" cxnId="{EC3A8CDC-638E-4F2E-811F-3E72590B210B}">
      <dgm:prSet/>
      <dgm:spPr/>
      <dgm:t>
        <a:bodyPr/>
        <a:lstStyle/>
        <a:p>
          <a:endParaRPr lang="ru-RU" sz="2000">
            <a:latin typeface="Cambria" panose="02040503050406030204" pitchFamily="18" charset="0"/>
          </a:endParaRPr>
        </a:p>
      </dgm:t>
    </dgm:pt>
    <dgm:pt modelId="{8F9CA7D2-0E3E-4DC6-92F0-8D81E802D6A0}" type="sibTrans" cxnId="{EC3A8CDC-638E-4F2E-811F-3E72590B210B}">
      <dgm:prSet/>
      <dgm:spPr/>
      <dgm:t>
        <a:bodyPr/>
        <a:lstStyle/>
        <a:p>
          <a:endParaRPr lang="ru-RU" sz="2000">
            <a:latin typeface="Cambria" panose="02040503050406030204" pitchFamily="18" charset="0"/>
          </a:endParaRPr>
        </a:p>
      </dgm:t>
    </dgm:pt>
    <dgm:pt modelId="{0AA494EA-7E3D-42B7-AE6D-1A4CFB622B7A}">
      <dgm:prSet custT="1"/>
      <dgm:spPr/>
      <dgm:t>
        <a:bodyPr/>
        <a:lstStyle/>
        <a:p>
          <a:pPr rtl="0"/>
          <a:r>
            <a:rPr lang="ru-RU" sz="2000" b="0" i="0" baseline="0" smtClean="0">
              <a:latin typeface="Cambria" panose="02040503050406030204" pitchFamily="18" charset="0"/>
            </a:rPr>
            <a:t>«итоговая стоимость объекта оценки, </a:t>
          </a:r>
          <a:r>
            <a:rPr lang="ru-RU" sz="2000" b="1" i="0" baseline="0" smtClean="0">
              <a:latin typeface="Cambria" panose="02040503050406030204" pitchFamily="18" charset="0"/>
            </a:rPr>
            <a:t>ограничения и пределы применения полученного результата</a:t>
          </a:r>
          <a:r>
            <a:rPr lang="ru-RU" sz="2000" b="0" i="0" baseline="0" smtClean="0">
              <a:latin typeface="Cambria" panose="02040503050406030204" pitchFamily="18" charset="0"/>
            </a:rPr>
            <a:t>. </a:t>
          </a:r>
          <a:r>
            <a:rPr lang="ru-RU" sz="2000" b="1" i="0" baseline="0" smtClean="0">
              <a:latin typeface="Cambria" panose="02040503050406030204" pitchFamily="18" charset="0"/>
            </a:rPr>
            <a:t>Если в задании на оценку в соответствии с пунктом 4 федерального стандарта оценки «Задание на оценку (ФСО IV)» не указана форма представления итоговой стоимости, то результат оценки должен быть представлен в виде числа».</a:t>
          </a:r>
          <a:endParaRPr lang="ru-RU" sz="2000">
            <a:latin typeface="Cambria" panose="02040503050406030204" pitchFamily="18" charset="0"/>
          </a:endParaRPr>
        </a:p>
      </dgm:t>
    </dgm:pt>
    <dgm:pt modelId="{25B43C9C-AAD6-4E28-AF81-90609DEC4592}" type="parTrans" cxnId="{C30812F4-2E11-4BA7-B76F-F1A4212E3177}">
      <dgm:prSet/>
      <dgm:spPr/>
      <dgm:t>
        <a:bodyPr/>
        <a:lstStyle/>
        <a:p>
          <a:endParaRPr lang="ru-RU" sz="2000">
            <a:latin typeface="Cambria" panose="02040503050406030204" pitchFamily="18" charset="0"/>
          </a:endParaRPr>
        </a:p>
      </dgm:t>
    </dgm:pt>
    <dgm:pt modelId="{6C6AD948-318E-4563-8508-CA81BA4EDD19}" type="sibTrans" cxnId="{C30812F4-2E11-4BA7-B76F-F1A4212E3177}">
      <dgm:prSet/>
      <dgm:spPr/>
      <dgm:t>
        <a:bodyPr/>
        <a:lstStyle/>
        <a:p>
          <a:endParaRPr lang="ru-RU" sz="2000">
            <a:latin typeface="Cambria" panose="02040503050406030204" pitchFamily="18" charset="0"/>
          </a:endParaRPr>
        </a:p>
      </dgm:t>
    </dgm:pt>
    <dgm:pt modelId="{6468B183-2592-4A9E-8F3F-0FB0B4644D2E}" type="pres">
      <dgm:prSet presAssocID="{C4996AD6-7D5B-478D-A9D9-FEF007E25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EB71A-0E72-4CB0-BCE7-AE0B4EF1FF9D}" type="pres">
      <dgm:prSet presAssocID="{BDE57D58-4D38-4DA4-B943-322532049C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C90A2-F37E-42D8-8FBC-014542D4297A}" type="pres">
      <dgm:prSet presAssocID="{8F9CA7D2-0E3E-4DC6-92F0-8D81E802D6A0}" presName="spacer" presStyleCnt="0"/>
      <dgm:spPr/>
    </dgm:pt>
    <dgm:pt modelId="{CBC20893-AA10-49AD-A7AD-CC2E42AF535A}" type="pres">
      <dgm:prSet presAssocID="{0AA494EA-7E3D-42B7-AE6D-1A4CFB622B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5AE818-9BEB-4754-B39E-E788D4A55948}" type="presOf" srcId="{C4996AD6-7D5B-478D-A9D9-FEF007E255C2}" destId="{6468B183-2592-4A9E-8F3F-0FB0B4644D2E}" srcOrd="0" destOrd="0" presId="urn:microsoft.com/office/officeart/2005/8/layout/vList2"/>
    <dgm:cxn modelId="{2C81C1C9-5D9D-4D66-A4CA-31F0104ED222}" type="presOf" srcId="{0AA494EA-7E3D-42B7-AE6D-1A4CFB622B7A}" destId="{CBC20893-AA10-49AD-A7AD-CC2E42AF535A}" srcOrd="0" destOrd="0" presId="urn:microsoft.com/office/officeart/2005/8/layout/vList2"/>
    <dgm:cxn modelId="{C30812F4-2E11-4BA7-B76F-F1A4212E3177}" srcId="{C4996AD6-7D5B-478D-A9D9-FEF007E255C2}" destId="{0AA494EA-7E3D-42B7-AE6D-1A4CFB622B7A}" srcOrd="1" destOrd="0" parTransId="{25B43C9C-AAD6-4E28-AF81-90609DEC4592}" sibTransId="{6C6AD948-318E-4563-8508-CA81BA4EDD19}"/>
    <dgm:cxn modelId="{EC3A8CDC-638E-4F2E-811F-3E72590B210B}" srcId="{C4996AD6-7D5B-478D-A9D9-FEF007E255C2}" destId="{BDE57D58-4D38-4DA4-B943-322532049C3D}" srcOrd="0" destOrd="0" parTransId="{B6BD81F1-B4A0-48DE-8FFA-98BE78FA909B}" sibTransId="{8F9CA7D2-0E3E-4DC6-92F0-8D81E802D6A0}"/>
    <dgm:cxn modelId="{303AB029-67DF-4E56-BA98-7ABDE143D5A0}" type="presOf" srcId="{BDE57D58-4D38-4DA4-B943-322532049C3D}" destId="{5CDEB71A-0E72-4CB0-BCE7-AE0B4EF1FF9D}" srcOrd="0" destOrd="0" presId="urn:microsoft.com/office/officeart/2005/8/layout/vList2"/>
    <dgm:cxn modelId="{5FC68CF0-D35B-412E-9909-722625D10166}" type="presParOf" srcId="{6468B183-2592-4A9E-8F3F-0FB0B4644D2E}" destId="{5CDEB71A-0E72-4CB0-BCE7-AE0B4EF1FF9D}" srcOrd="0" destOrd="0" presId="urn:microsoft.com/office/officeart/2005/8/layout/vList2"/>
    <dgm:cxn modelId="{6C76F12B-B86A-481B-AA78-077EB01915E2}" type="presParOf" srcId="{6468B183-2592-4A9E-8F3F-0FB0B4644D2E}" destId="{E31C90A2-F37E-42D8-8FBC-014542D4297A}" srcOrd="1" destOrd="0" presId="urn:microsoft.com/office/officeart/2005/8/layout/vList2"/>
    <dgm:cxn modelId="{C90332B3-96B3-4B03-8ED7-2501DFD30280}" type="presParOf" srcId="{6468B183-2592-4A9E-8F3F-0FB0B4644D2E}" destId="{CBC20893-AA10-49AD-A7AD-CC2E42AF53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C79D0-EFCF-4022-8846-5FC01905DC58}">
      <dsp:nvSpPr>
        <dsp:cNvPr id="0" name=""/>
        <dsp:cNvSpPr/>
      </dsp:nvSpPr>
      <dsp:spPr>
        <a:xfrm>
          <a:off x="0" y="2784876"/>
          <a:ext cx="11833014" cy="1727328"/>
        </a:xfrm>
        <a:prstGeom prst="rec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rPr>
            <a:t>ФЕДЕРАЛЬНЫЕ СТАНДАРТЫ ОЦЕНКИ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accent5">
                <a:lumMod val="75000"/>
              </a:schemeClr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0" y="2784876"/>
        <a:ext cx="11833014" cy="932757"/>
      </dsp:txXfrm>
    </dsp:sp>
    <dsp:sp modelId="{48260B2F-5BD6-4F2B-ACD3-171284E913B7}">
      <dsp:nvSpPr>
        <dsp:cNvPr id="0" name=""/>
        <dsp:cNvSpPr/>
      </dsp:nvSpPr>
      <dsp:spPr>
        <a:xfrm>
          <a:off x="5777" y="3347320"/>
          <a:ext cx="1970243" cy="1162521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05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«Структура федеральных стандартов оценки и основные понятия, используемые в федеральных стандартах оценки»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05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(ФСО I)</a:t>
          </a:r>
          <a:endParaRPr kumimoji="0" lang="ru-RU" sz="105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sp:txBody>
      <dsp:txXfrm>
        <a:off x="5777" y="3347320"/>
        <a:ext cx="1970243" cy="1162521"/>
      </dsp:txXfrm>
    </dsp:sp>
    <dsp:sp modelId="{0594BB5F-ECE7-41F6-8F1B-F47802151C8F}">
      <dsp:nvSpPr>
        <dsp:cNvPr id="0" name=""/>
        <dsp:cNvSpPr/>
      </dsp:nvSpPr>
      <dsp:spPr>
        <a:xfrm>
          <a:off x="1976020" y="3347320"/>
          <a:ext cx="1970243" cy="1162521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«Виды стоимости»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II)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sp:txBody>
      <dsp:txXfrm>
        <a:off x="1976020" y="3347320"/>
        <a:ext cx="1970243" cy="1162521"/>
      </dsp:txXfrm>
    </dsp:sp>
    <dsp:sp modelId="{B3FDCD00-630D-4655-8D39-CFB3D19F9EDA}">
      <dsp:nvSpPr>
        <dsp:cNvPr id="0" name=""/>
        <dsp:cNvSpPr/>
      </dsp:nvSpPr>
      <dsp:spPr>
        <a:xfrm>
          <a:off x="3946263" y="3347320"/>
          <a:ext cx="1970243" cy="1162521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«Процесс оценки»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III)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sp:txBody>
      <dsp:txXfrm>
        <a:off x="3946263" y="3347320"/>
        <a:ext cx="1970243" cy="1162521"/>
      </dsp:txXfrm>
    </dsp:sp>
    <dsp:sp modelId="{E8ECA2D0-6398-47DD-BE73-70C4C57AFA63}">
      <dsp:nvSpPr>
        <dsp:cNvPr id="0" name=""/>
        <dsp:cNvSpPr/>
      </dsp:nvSpPr>
      <dsp:spPr>
        <a:xfrm>
          <a:off x="5916507" y="3347320"/>
          <a:ext cx="1970243" cy="1162521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«Задание на оценку»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IV)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sp:txBody>
      <dsp:txXfrm>
        <a:off x="5916507" y="3347320"/>
        <a:ext cx="1970243" cy="1162521"/>
      </dsp:txXfrm>
    </dsp:sp>
    <dsp:sp modelId="{3C013C06-F8CB-457A-8BE2-774F8B3D5A0E}">
      <dsp:nvSpPr>
        <dsp:cNvPr id="0" name=""/>
        <dsp:cNvSpPr/>
      </dsp:nvSpPr>
      <dsp:spPr>
        <a:xfrm>
          <a:off x="7886750" y="3347320"/>
          <a:ext cx="1970243" cy="1162521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«Подходы и методы оценки»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 (ФСО V)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sp:txBody>
      <dsp:txXfrm>
        <a:off x="7886750" y="3347320"/>
        <a:ext cx="1970243" cy="1162521"/>
      </dsp:txXfrm>
    </dsp:sp>
    <dsp:sp modelId="{0D9ACFD2-4534-4394-9428-E4C7C0FC0FF5}">
      <dsp:nvSpPr>
        <dsp:cNvPr id="0" name=""/>
        <dsp:cNvSpPr/>
      </dsp:nvSpPr>
      <dsp:spPr>
        <a:xfrm>
          <a:off x="9856993" y="3347320"/>
          <a:ext cx="1970243" cy="1162521"/>
        </a:xfrm>
        <a:prstGeom prst="rect">
          <a:avLst/>
        </a:prstGeom>
        <a:noFill/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«Отчет об оценке»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(ФСО VI)</a:t>
          </a:r>
          <a:endParaRPr kumimoji="0" lang="ru-RU" sz="16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sp:txBody>
      <dsp:txXfrm>
        <a:off x="9856993" y="3347320"/>
        <a:ext cx="1970243" cy="1162521"/>
      </dsp:txXfrm>
    </dsp:sp>
    <dsp:sp modelId="{63E2C846-107F-4311-A8B2-D40C7E990703}">
      <dsp:nvSpPr>
        <dsp:cNvPr id="0" name=""/>
        <dsp:cNvSpPr/>
      </dsp:nvSpPr>
      <dsp:spPr>
        <a:xfrm rot="10800000">
          <a:off x="0" y="0"/>
          <a:ext cx="11833014" cy="2656631"/>
        </a:xfrm>
        <a:prstGeom prst="upArrowCallout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Приказ Министерства экономического развития РФ от 14.04.2022 № 200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«Об утверждении федеральных стандартов оценки и о внесении изменений в некоторые приказы Минэкономразвития России о федеральных стандартах оценки»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(Опубликован 11.05.2022 г.) </a:t>
          </a:r>
          <a:endParaRPr kumimoji="0" lang="ru-RU" sz="2000" b="0" i="0" u="none" strike="noStrike" kern="1200" cap="none" spc="0" normalizeH="0" baseline="0" dirty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0" y="0"/>
        <a:ext cx="11833014" cy="1726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72D66-27B0-46FE-A77A-4B2E478A655C}">
      <dsp:nvSpPr>
        <dsp:cNvPr id="0" name=""/>
        <dsp:cNvSpPr/>
      </dsp:nvSpPr>
      <dsp:spPr>
        <a:xfrm>
          <a:off x="577708" y="1870"/>
          <a:ext cx="1706289" cy="1023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Оценка стоимости</a:t>
          </a:r>
          <a:endParaRPr lang="ru-RU" sz="1700" kern="1200"/>
        </a:p>
      </dsp:txBody>
      <dsp:txXfrm>
        <a:off x="577708" y="1870"/>
        <a:ext cx="1706289" cy="1023773"/>
      </dsp:txXfrm>
    </dsp:sp>
    <dsp:sp modelId="{746EBA00-1AFE-4177-B228-10040D59A5C7}">
      <dsp:nvSpPr>
        <dsp:cNvPr id="0" name=""/>
        <dsp:cNvSpPr/>
      </dsp:nvSpPr>
      <dsp:spPr>
        <a:xfrm>
          <a:off x="2454626" y="1870"/>
          <a:ext cx="1706289" cy="1023773"/>
        </a:xfrm>
        <a:prstGeom prst="rect">
          <a:avLst/>
        </a:prstGeom>
        <a:solidFill>
          <a:srgbClr val="E7194A">
            <a:alpha val="21000"/>
          </a:srgb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Стоимость</a:t>
          </a:r>
          <a:endParaRPr lang="ru-RU" sz="1700" kern="1200"/>
        </a:p>
      </dsp:txBody>
      <dsp:txXfrm>
        <a:off x="2454626" y="1870"/>
        <a:ext cx="1706289" cy="1023773"/>
      </dsp:txXfrm>
    </dsp:sp>
    <dsp:sp modelId="{F163CA65-F86D-4171-922B-3AB886C652AD}">
      <dsp:nvSpPr>
        <dsp:cNvPr id="0" name=""/>
        <dsp:cNvSpPr/>
      </dsp:nvSpPr>
      <dsp:spPr>
        <a:xfrm>
          <a:off x="4331544" y="1870"/>
          <a:ext cx="1706289" cy="1023773"/>
        </a:xfrm>
        <a:prstGeom prst="rect">
          <a:avLst/>
        </a:prstGeom>
        <a:solidFill>
          <a:srgbClr val="E7194A">
            <a:alpha val="21000"/>
          </a:srgb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Цена</a:t>
          </a:r>
          <a:endParaRPr lang="ru-RU" sz="1700" kern="1200"/>
        </a:p>
      </dsp:txBody>
      <dsp:txXfrm>
        <a:off x="4331544" y="1870"/>
        <a:ext cx="1706289" cy="1023773"/>
      </dsp:txXfrm>
    </dsp:sp>
    <dsp:sp modelId="{0397F7B6-04D6-49A6-A9A9-90DA4CEBE1F3}">
      <dsp:nvSpPr>
        <dsp:cNvPr id="0" name=""/>
        <dsp:cNvSpPr/>
      </dsp:nvSpPr>
      <dsp:spPr>
        <a:xfrm>
          <a:off x="6208462" y="1870"/>
          <a:ext cx="1706289" cy="102377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Цель</a:t>
          </a:r>
          <a:r>
            <a:rPr lang="ru-RU" sz="1700" kern="1200" dirty="0" smtClean="0"/>
            <a:t> </a:t>
          </a:r>
          <a:r>
            <a:rPr lang="ru-RU" sz="1700" b="1" kern="1200" dirty="0" smtClean="0"/>
            <a:t>оценки</a:t>
          </a:r>
          <a:endParaRPr lang="ru-RU" sz="1700" b="1" kern="1200" dirty="0"/>
        </a:p>
      </dsp:txBody>
      <dsp:txXfrm>
        <a:off x="6208462" y="1870"/>
        <a:ext cx="1706289" cy="1023773"/>
      </dsp:txXfrm>
    </dsp:sp>
    <dsp:sp modelId="{807BB5A7-D306-4761-AE96-14B29F2ACAA4}">
      <dsp:nvSpPr>
        <dsp:cNvPr id="0" name=""/>
        <dsp:cNvSpPr/>
      </dsp:nvSpPr>
      <dsp:spPr>
        <a:xfrm>
          <a:off x="8085380" y="1870"/>
          <a:ext cx="1706289" cy="1023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Подход к оценке </a:t>
          </a:r>
          <a:endParaRPr lang="ru-RU" sz="1700" kern="1200"/>
        </a:p>
      </dsp:txBody>
      <dsp:txXfrm>
        <a:off x="8085380" y="1870"/>
        <a:ext cx="1706289" cy="1023773"/>
      </dsp:txXfrm>
    </dsp:sp>
    <dsp:sp modelId="{D3C49AA1-AEB8-46D6-ABCF-7A38824BDF48}">
      <dsp:nvSpPr>
        <dsp:cNvPr id="0" name=""/>
        <dsp:cNvSpPr/>
      </dsp:nvSpPr>
      <dsp:spPr>
        <a:xfrm>
          <a:off x="577708" y="1196273"/>
          <a:ext cx="1706289" cy="1023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Метод оценки </a:t>
          </a:r>
          <a:endParaRPr lang="ru-RU" sz="1700" kern="1200"/>
        </a:p>
      </dsp:txBody>
      <dsp:txXfrm>
        <a:off x="577708" y="1196273"/>
        <a:ext cx="1706289" cy="1023773"/>
      </dsp:txXfrm>
    </dsp:sp>
    <dsp:sp modelId="{724A5906-B6DA-414E-9F80-04D56ED7A9AA}">
      <dsp:nvSpPr>
        <dsp:cNvPr id="0" name=""/>
        <dsp:cNvSpPr/>
      </dsp:nvSpPr>
      <dsp:spPr>
        <a:xfrm>
          <a:off x="2454626" y="1196273"/>
          <a:ext cx="1706289" cy="1023773"/>
        </a:xfrm>
        <a:prstGeom prst="rect">
          <a:avLst/>
        </a:prstGeom>
        <a:solidFill>
          <a:srgbClr val="FACED9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Допущение</a:t>
          </a:r>
          <a:endParaRPr lang="ru-RU" sz="1700" b="1" kern="1200"/>
        </a:p>
      </dsp:txBody>
      <dsp:txXfrm>
        <a:off x="2454626" y="1196273"/>
        <a:ext cx="1706289" cy="1023773"/>
      </dsp:txXfrm>
    </dsp:sp>
    <dsp:sp modelId="{56FC07B8-1E65-4942-88AE-A44CA3A5A95D}">
      <dsp:nvSpPr>
        <dsp:cNvPr id="0" name=""/>
        <dsp:cNvSpPr/>
      </dsp:nvSpPr>
      <dsp:spPr>
        <a:xfrm>
          <a:off x="4331544" y="1196273"/>
          <a:ext cx="1706289" cy="1023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Методические рекомендации по оценке</a:t>
          </a:r>
          <a:endParaRPr lang="ru-RU" sz="1700" kern="1200"/>
        </a:p>
      </dsp:txBody>
      <dsp:txXfrm>
        <a:off x="4331544" y="1196273"/>
        <a:ext cx="1706289" cy="1023773"/>
      </dsp:txXfrm>
    </dsp:sp>
    <dsp:sp modelId="{7DA04E0A-0CC1-4B47-B11F-46C0EA1B233A}">
      <dsp:nvSpPr>
        <dsp:cNvPr id="0" name=""/>
        <dsp:cNvSpPr/>
      </dsp:nvSpPr>
      <dsp:spPr>
        <a:xfrm>
          <a:off x="6208462" y="1196273"/>
          <a:ext cx="1706289" cy="1023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Результат оценки</a:t>
          </a:r>
          <a:endParaRPr lang="ru-RU" sz="1700" kern="1200"/>
        </a:p>
      </dsp:txBody>
      <dsp:txXfrm>
        <a:off x="6208462" y="1196273"/>
        <a:ext cx="1706289" cy="1023773"/>
      </dsp:txXfrm>
    </dsp:sp>
    <dsp:sp modelId="{378B4710-1F85-4FE5-B409-7A0D1FFB78F3}">
      <dsp:nvSpPr>
        <dsp:cNvPr id="0" name=""/>
        <dsp:cNvSpPr/>
      </dsp:nvSpPr>
      <dsp:spPr>
        <a:xfrm>
          <a:off x="8085380" y="1196273"/>
          <a:ext cx="1706289" cy="102377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Пользователь результата оценки </a:t>
          </a:r>
          <a:endParaRPr lang="ru-RU" sz="1700" kern="1200" dirty="0"/>
        </a:p>
      </dsp:txBody>
      <dsp:txXfrm>
        <a:off x="8085380" y="1196273"/>
        <a:ext cx="1706289" cy="1023773"/>
      </dsp:txXfrm>
    </dsp:sp>
    <dsp:sp modelId="{54FC469E-6F4E-49C2-B7E8-0138CA1CF399}">
      <dsp:nvSpPr>
        <dsp:cNvPr id="0" name=""/>
        <dsp:cNvSpPr/>
      </dsp:nvSpPr>
      <dsp:spPr>
        <a:xfrm>
          <a:off x="3393085" y="2390675"/>
          <a:ext cx="1706289" cy="102377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Существенность</a:t>
          </a:r>
          <a:endParaRPr lang="ru-RU" sz="1700" kern="1200" dirty="0"/>
        </a:p>
      </dsp:txBody>
      <dsp:txXfrm>
        <a:off x="3393085" y="2390675"/>
        <a:ext cx="1706289" cy="1023773"/>
      </dsp:txXfrm>
    </dsp:sp>
    <dsp:sp modelId="{3D8C09D4-43FC-4B63-8185-E4C3B32FA877}">
      <dsp:nvSpPr>
        <dsp:cNvPr id="0" name=""/>
        <dsp:cNvSpPr/>
      </dsp:nvSpPr>
      <dsp:spPr>
        <a:xfrm>
          <a:off x="5270003" y="2390675"/>
          <a:ext cx="1706289" cy="102377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Должен, следует, может…</a:t>
          </a:r>
          <a:endParaRPr lang="ru-RU" sz="1700" kern="1200" dirty="0"/>
        </a:p>
      </dsp:txBody>
      <dsp:txXfrm>
        <a:off x="5270003" y="2390675"/>
        <a:ext cx="1706289" cy="1023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3E6C-D26D-4A71-90B5-7F53C6C1211E}">
      <dsp:nvSpPr>
        <dsp:cNvPr id="0" name=""/>
        <dsp:cNvSpPr/>
      </dsp:nvSpPr>
      <dsp:spPr>
        <a:xfrm>
          <a:off x="2866" y="347301"/>
          <a:ext cx="2274129" cy="1364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E719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</a:rPr>
            <a:t>рыночная стоимость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2866" y="347301"/>
        <a:ext cx="2274129" cy="1364477"/>
      </dsp:txXfrm>
    </dsp:sp>
    <dsp:sp modelId="{8B3B5965-4ACF-42E8-8FA8-623A772B76DB}">
      <dsp:nvSpPr>
        <dsp:cNvPr id="0" name=""/>
        <dsp:cNvSpPr/>
      </dsp:nvSpPr>
      <dsp:spPr>
        <a:xfrm>
          <a:off x="2504409" y="347301"/>
          <a:ext cx="2274129" cy="136447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rgbClr val="E719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latin typeface="Cambria" panose="02040503050406030204" pitchFamily="18" charset="0"/>
            </a:rPr>
            <a:t>равновесная стоимость</a:t>
          </a:r>
          <a:endParaRPr lang="ru-RU" sz="1600" u="none" kern="1200" dirty="0">
            <a:latin typeface="Cambria" panose="02040503050406030204" pitchFamily="18" charset="0"/>
          </a:endParaRPr>
        </a:p>
      </dsp:txBody>
      <dsp:txXfrm>
        <a:off x="2504409" y="347301"/>
        <a:ext cx="2274129" cy="1364477"/>
      </dsp:txXfrm>
    </dsp:sp>
    <dsp:sp modelId="{55725A5A-B4BA-4664-ADC7-F8418F1888E0}">
      <dsp:nvSpPr>
        <dsp:cNvPr id="0" name=""/>
        <dsp:cNvSpPr/>
      </dsp:nvSpPr>
      <dsp:spPr>
        <a:xfrm>
          <a:off x="5005951" y="347301"/>
          <a:ext cx="2274129" cy="1364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E719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</a:rPr>
            <a:t>инвестиционная стоимость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5005951" y="347301"/>
        <a:ext cx="2274129" cy="1364477"/>
      </dsp:txXfrm>
    </dsp:sp>
    <dsp:sp modelId="{C2405C70-5B5B-4784-9D55-82AE2C0E7DF0}">
      <dsp:nvSpPr>
        <dsp:cNvPr id="0" name=""/>
        <dsp:cNvSpPr/>
      </dsp:nvSpPr>
      <dsp:spPr>
        <a:xfrm>
          <a:off x="7507494" y="347301"/>
          <a:ext cx="2274129" cy="1364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E719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</a:rPr>
            <a:t>иные виды стоимости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7507494" y="347301"/>
        <a:ext cx="2274129" cy="1364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7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2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0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59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8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2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9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0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1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2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3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59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3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0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1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4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7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08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6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8614-22AE-43CA-845E-5FB7212B1B9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9250-76B3-45CC-84FE-B52B3B5568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3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7081" y="2001881"/>
            <a:ext cx="8463114" cy="1619212"/>
            <a:chOff x="0" y="2261923"/>
            <a:chExt cx="8463114" cy="1619212"/>
          </a:xfrm>
        </p:grpSpPr>
        <p:sp>
          <p:nvSpPr>
            <p:cNvPr id="8" name="Блок-схема: ручной ввод 7"/>
            <p:cNvSpPr/>
            <p:nvPr/>
          </p:nvSpPr>
          <p:spPr>
            <a:xfrm rot="10800000">
              <a:off x="316585" y="2261923"/>
              <a:ext cx="8146529" cy="1403089"/>
            </a:xfrm>
            <a:prstGeom prst="flowChartManualInp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0" y="2478046"/>
              <a:ext cx="8146529" cy="1403089"/>
              <a:chOff x="109590" y="2445883"/>
              <a:chExt cx="8146529" cy="1403089"/>
            </a:xfrm>
          </p:grpSpPr>
          <p:sp>
            <p:nvSpPr>
              <p:cNvPr id="9" name="Блок-схема: ручной ввод 8"/>
              <p:cNvSpPr/>
              <p:nvPr/>
            </p:nvSpPr>
            <p:spPr>
              <a:xfrm rot="10800000">
                <a:off x="109590" y="2445883"/>
                <a:ext cx="8146529" cy="1403089"/>
              </a:xfrm>
              <a:prstGeom prst="flowChartManualInp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483762" y="2677010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Новые требования и практические вопросы применения Федеральных стандартов оценки. Проблемы и возможности</a:t>
                </a: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4188949" y="3425825"/>
            <a:ext cx="7969321" cy="1500027"/>
            <a:chOff x="4222679" y="4407613"/>
            <a:chExt cx="7969321" cy="150002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22679" y="4407613"/>
              <a:ext cx="7969321" cy="1500027"/>
              <a:chOff x="797959" y="1088681"/>
              <a:chExt cx="4640304" cy="1009059"/>
            </a:xfrm>
          </p:grpSpPr>
          <p:sp>
            <p:nvSpPr>
              <p:cNvPr id="11" name="Блок-схема: ручной ввод 10"/>
              <p:cNvSpPr/>
              <p:nvPr/>
            </p:nvSpPr>
            <p:spPr>
              <a:xfrm>
                <a:off x="797959" y="1200273"/>
                <a:ext cx="4436533" cy="897467"/>
              </a:xfrm>
              <a:prstGeom prst="flowChartManualInput">
                <a:avLst/>
              </a:prstGeom>
              <a:solidFill>
                <a:srgbClr val="E719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Блок-схема: ручной ввод 11"/>
              <p:cNvSpPr/>
              <p:nvPr/>
            </p:nvSpPr>
            <p:spPr>
              <a:xfrm>
                <a:off x="1001730" y="1088681"/>
                <a:ext cx="4436533" cy="897467"/>
              </a:xfrm>
              <a:prstGeom prst="flowChartManualInp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5218000" y="4845954"/>
              <a:ext cx="66240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0994" lvl="0" algn="r">
                <a:defRPr/>
              </a:pPr>
              <a:r>
                <a:rPr lang="ru-RU" sz="16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Председатель  </a:t>
              </a:r>
              <a:r>
                <a:rPr lang="ru-RU" sz="1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Экспертного совета Ассоциации СРОО «СВОД»</a:t>
              </a:r>
            </a:p>
            <a:p>
              <a:pPr marL="330994" lvl="0" algn="r"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Панфилова </a:t>
              </a:r>
              <a:r>
                <a:rPr lang="ru-RU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Евгения Сергеевна</a:t>
              </a:r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639615" y="328471"/>
            <a:ext cx="6912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Cambria" pitchFamily="18" charset="0"/>
              </a:rPr>
              <a:t>АССОЦИАЦИЯ САМОРЕГУЛИРУЕМАЯ ОРГАНИЗАЦИЯ ОЦЕНЩИКОВ «СВОБОДНЫЙ ОЦЕНОЧНЫЙ ДЕПАРТАМЕНТ»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742264" y="6000843"/>
            <a:ext cx="2707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«13» октября 2022 </a:t>
            </a:r>
            <a:r>
              <a:rPr lang="ru-RU" altLang="ru-RU" sz="2000" b="1" dirty="0">
                <a:solidFill>
                  <a:prstClr val="white"/>
                </a:solidFill>
                <a:latin typeface="Cambria" pitchFamily="18" charset="0"/>
                <a:cs typeface="Arial" pitchFamily="34" charset="0"/>
              </a:rPr>
              <a:t>г.</a:t>
            </a:r>
            <a:endParaRPr lang="ru-RU" altLang="ru-RU" sz="1600" b="1" dirty="0">
              <a:solidFill>
                <a:prstClr val="white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3982" y="895633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ПРЕДПОСЫЛКИ СТОИМОСТИ</a:t>
            </a:r>
          </a:p>
        </p:txBody>
      </p:sp>
      <p:sp>
        <p:nvSpPr>
          <p:cNvPr id="8" name="Линия"/>
          <p:cNvSpPr/>
          <p:nvPr/>
        </p:nvSpPr>
        <p:spPr>
          <a:xfrm>
            <a:off x="3638550" y="1639652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1826791"/>
            <a:ext cx="11876926" cy="3919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Ликвидация – прекращение использования объекта как единого целого и распродажа его по частям или утилизация. Ликвидация может проводиться в порядке добровольной продажи или носить характер вынужденной продажи.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Добровольная продажа объекта происходит путем типичного способа экспозиции подобных объектов на рынке в типичные рыночные сроки экспозиции, необходимые для поиска заинтересованного покупателя.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Вынужденная продажа – ситуация, когда продавец вынужден совершить сделку в короткие сроки (меньше рыночного срока экспозиции).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При этом условия продажи могут сокращать круг потенциальных покупателей, ограничивать доступную им информацию об объекте и иным образом влиять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на цену сделки.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1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Предпосылки стоимости могут отличаться от обстоятельств фактической сделки или фактического использования объекта. Предпосылкой стоимости может быть гипотетическая сделка в том числе тогда, когда цель оценки не связана со сделкой.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919"/>
          <a:stretch/>
        </p:blipFill>
        <p:spPr>
          <a:xfrm>
            <a:off x="0" y="6153471"/>
            <a:ext cx="12174876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06" r="393"/>
          <a:stretch/>
        </p:blipFill>
        <p:spPr>
          <a:xfrm>
            <a:off x="61644" y="1"/>
            <a:ext cx="12082409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2013" y="809816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ПРЕДПОСЫЛКИ СТОИМОСТИ</a:t>
            </a:r>
          </a:p>
        </p:txBody>
      </p:sp>
      <p:sp>
        <p:nvSpPr>
          <p:cNvPr id="8" name="Линия"/>
          <p:cNvSpPr/>
          <p:nvPr/>
        </p:nvSpPr>
        <p:spPr>
          <a:xfrm>
            <a:off x="3566580" y="1461795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9577" y="1946788"/>
            <a:ext cx="11203911" cy="408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С учетом цели оценки может потребоваться определение рыночной стоимости в предпосылке о текущем использовании, в предпосылке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о ликвидации объекта оценки.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В предпосылке о ликвидации объекта определяется денежная сумма, которая может быть получена при продаже объекта по частям или его утилизации. При оценке стоимости при ликвидации объекта оценки учитываются расходы на предпродажную подготовку и распродажу его отдельных частей или их утилизацию.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Такая стоимость может быть определена в предпосылке добровольной либо вынужденной продажи частей. Рыночная стоимость в предпосылке о ликвидации предполагает добровольную продажу.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836"/>
          <a:stretch/>
        </p:blipFill>
        <p:spPr>
          <a:xfrm>
            <a:off x="0" y="6153471"/>
            <a:ext cx="12185151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90" r="477"/>
          <a:stretch/>
        </p:blipFill>
        <p:spPr>
          <a:xfrm>
            <a:off x="71918" y="1"/>
            <a:ext cx="12061861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2013" y="887716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РЕЗУЛЬТАТ ОЦЕНКИ</a:t>
            </a:r>
          </a:p>
        </p:txBody>
      </p:sp>
      <p:sp>
        <p:nvSpPr>
          <p:cNvPr id="8" name="Линия"/>
          <p:cNvSpPr/>
          <p:nvPr/>
        </p:nvSpPr>
        <p:spPr>
          <a:xfrm>
            <a:off x="3566581" y="1665910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0125" y="2116603"/>
            <a:ext cx="11203911" cy="408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Результат оценки (итоговая стоимость объекта оценки) представляет собой стоимость объекта, определенную на основе профессионального суждения оценщика для конкретной цели оценки с учетом допущений и ограничений оценки. </a:t>
            </a:r>
            <a:endParaRPr lang="ru-RU" sz="200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Cambria" panose="02040503050406030204" pitchFamily="18" charset="0"/>
            </a:endParaRP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Результат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оценки выражается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в рублях или иной валюте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в соответствии с заданием на оценку с указанием эквивалента в рублях. Результат оценки может быть представлен в виде числа и (или) интервала значений, являться результатом математического округления.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1087"/>
          <a:stretch/>
        </p:blipFill>
        <p:spPr>
          <a:xfrm>
            <a:off x="0" y="6153471"/>
            <a:ext cx="12154328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91" r="393"/>
          <a:stretch/>
        </p:blipFill>
        <p:spPr>
          <a:xfrm>
            <a:off x="71918" y="1"/>
            <a:ext cx="1207213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2012" y="1238073"/>
            <a:ext cx="8624035" cy="77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</a:t>
            </a:r>
            <a:b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«Процесс оценки (</a:t>
            </a:r>
            <a:r>
              <a:rPr lang="ru-RU" altLang="ru-RU" sz="24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III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  <a:b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endParaRPr lang="ru-RU" altLang="ru-RU" sz="24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566580" y="2010036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83031" y="2237419"/>
            <a:ext cx="11344588" cy="426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B31166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Структура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стандарта</a:t>
            </a: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:</a:t>
            </a:r>
          </a:p>
          <a:p>
            <a:pPr lvl="0"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Этапы 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процесса оценки (раздел I);</a:t>
            </a:r>
          </a:p>
          <a:p>
            <a:pPr lvl="0"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Допущения 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оценки (разделены на две категории) в отношении объекта оценки и условий предполагаемой сделки или использования объекта оценки (раздел </a:t>
            </a:r>
            <a:r>
              <a:rPr lang="ru-RU" sz="24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II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);</a:t>
            </a:r>
          </a:p>
          <a:p>
            <a:pPr lvl="0"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Ограничения 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оценки (раздел </a:t>
            </a:r>
            <a:r>
              <a:rPr lang="ru-RU" sz="24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III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);</a:t>
            </a:r>
          </a:p>
          <a:p>
            <a:pPr lvl="0"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Работа 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 информацией (раздел </a:t>
            </a:r>
            <a:r>
              <a:rPr lang="ru-RU" sz="24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IV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919"/>
          <a:stretch/>
        </p:blipFill>
        <p:spPr>
          <a:xfrm>
            <a:off x="0" y="6153471"/>
            <a:ext cx="12174876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22" r="561"/>
          <a:stretch/>
        </p:blipFill>
        <p:spPr>
          <a:xfrm>
            <a:off x="51370" y="1"/>
            <a:ext cx="1207213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2012" y="1020892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</a:t>
            </a:r>
            <a:b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«Процесс оценки (</a:t>
            </a:r>
            <a:r>
              <a:rPr lang="ru-RU" altLang="ru-RU" sz="24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III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  <a:b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endParaRPr lang="ru-RU" altLang="ru-RU" sz="24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566580" y="1926152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5993" y="2134564"/>
            <a:ext cx="11344588" cy="426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Процесс оценки включает следующие действия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согласование задания на оценку заказчиком оценки и оценщиком;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сбор и анализ информации, необходимой для проведения оценки;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применение подходов к оценке, включая выбор методов </a:t>
            </a:r>
            <a:r>
              <a:rPr 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оценки и </a:t>
            </a: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осуществление необходимых расчетов;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согласование промежуточных результатов, полученных в рамках применения различных подходов к оценке (в случае необходимости), </a:t>
            </a:r>
            <a:r>
              <a:rPr 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 и </a:t>
            </a: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определение итоговой стоимости объекта оценки;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составление отчета об оценке.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!!! Процесс оценки не включает финансовую, юридическую, налоговую проверку и (или) экологический, технический и иные виды аудита.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919"/>
          <a:stretch/>
        </p:blipFill>
        <p:spPr>
          <a:xfrm>
            <a:off x="0" y="6153471"/>
            <a:ext cx="12174876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90" r="477"/>
          <a:stretch/>
        </p:blipFill>
        <p:spPr>
          <a:xfrm>
            <a:off x="71918" y="1"/>
            <a:ext cx="12061861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320" y="829131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ДОПУЩЕНИЯ ОЦЕНКИ</a:t>
            </a:r>
          </a:p>
        </p:txBody>
      </p:sp>
      <p:sp>
        <p:nvSpPr>
          <p:cNvPr id="8" name="Линия"/>
          <p:cNvSpPr/>
          <p:nvPr/>
        </p:nvSpPr>
        <p:spPr>
          <a:xfrm>
            <a:off x="3638550" y="1661067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0205418"/>
              </p:ext>
            </p:extLst>
          </p:nvPr>
        </p:nvGraphicFramePr>
        <p:xfrm>
          <a:off x="513799" y="1945232"/>
          <a:ext cx="11455594" cy="378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r="836"/>
          <a:stretch/>
        </p:blipFill>
        <p:spPr>
          <a:xfrm>
            <a:off x="0" y="6153471"/>
            <a:ext cx="12185151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506" r="393"/>
          <a:stretch/>
        </p:blipFill>
        <p:spPr>
          <a:xfrm>
            <a:off x="61644" y="1"/>
            <a:ext cx="12082409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22288" y="1233747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ОГРАНИЧЕНИЯ ОЦЕНКИ</a:t>
            </a:r>
          </a:p>
        </p:txBody>
      </p:sp>
      <p:sp>
        <p:nvSpPr>
          <p:cNvPr id="8" name="Линия"/>
          <p:cNvSpPr/>
          <p:nvPr/>
        </p:nvSpPr>
        <p:spPr>
          <a:xfrm>
            <a:off x="3576856" y="1929748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4897" y="1975467"/>
            <a:ext cx="11344588" cy="426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Ограничения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, а также связанные с ними допущения </a:t>
            </a:r>
            <a:r>
              <a:rPr lang="ru-RU" sz="2000" b="1" dirty="0">
                <a:solidFill>
                  <a:srgbClr val="E7194A"/>
                </a:solidFill>
                <a:latin typeface="Cambria" panose="02040503050406030204" pitchFamily="18" charset="0"/>
              </a:rPr>
              <a:t>должны быть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согласованы оценщиком и заказчиком и раскрыты в отчете об оценке.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</a:t>
            </a: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b="1" u="sng" dirty="0">
                <a:solidFill>
                  <a:srgbClr val="E7194A"/>
                </a:solidFill>
                <a:latin typeface="Cambria" panose="02040503050406030204" pitchFamily="18" charset="0"/>
              </a:rPr>
              <a:t>Оценка не может проводиться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, если с учетом ограничений оценки оценщик не может сформировать достаточные исходные данные и допущения в соответствии с целью оценки или если объем исследований недостаточен для получения достоверного результата оценки.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1087"/>
          <a:stretch/>
        </p:blipFill>
        <p:spPr>
          <a:xfrm>
            <a:off x="0" y="6153471"/>
            <a:ext cx="12154328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22" t="1362" r="478" b="-1362"/>
          <a:stretch/>
        </p:blipFill>
        <p:spPr>
          <a:xfrm>
            <a:off x="61644" y="1"/>
            <a:ext cx="12082409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2014" y="720040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РАБОТА С ИНФОРМАЦИЕЙ</a:t>
            </a:r>
          </a:p>
        </p:txBody>
      </p:sp>
      <p:sp>
        <p:nvSpPr>
          <p:cNvPr id="8" name="Линия"/>
          <p:cNvSpPr/>
          <p:nvPr/>
        </p:nvSpPr>
        <p:spPr>
          <a:xfrm>
            <a:off x="3566581" y="1428533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13382" y="1714554"/>
            <a:ext cx="11633938" cy="4268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Признание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информации </a:t>
            </a: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достоверной, надежной, существенной и достаточной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требует профессионального суждения оценщика, сформированного на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основании анализа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такой информации. Информация может быть получена от заказчика оценки, правообладателя объекта оценки, экспертов рынка и отрасли, а также из других источников.</a:t>
            </a:r>
          </a:p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При этом оценщик учитывает: допущения оценки; компетентность источника информации и независимость источника информации от объекта оценки и (или) от заказчика оценки.</a:t>
            </a:r>
          </a:p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Способы получения информации могут включать составление запросов к информированным источникам, получение исходных документов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и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материалов, осмотр объекта оценки, интервью, поиск рыночной информации из различных источников. Для выполнения оценки оценщик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может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привлекать организации и квалифицированных отраслевых специалистов, обладающих знаниями и навыками, не относящимися к компетенции оценщика.</a:t>
            </a:r>
          </a:p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В процессе оценки оценщик использует информацию, доступную участникам рынка на дату оценки. </a:t>
            </a: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919"/>
          <a:stretch/>
        </p:blipFill>
        <p:spPr>
          <a:xfrm>
            <a:off x="0" y="6153471"/>
            <a:ext cx="12174876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22" r="477"/>
          <a:stretch/>
        </p:blipFill>
        <p:spPr>
          <a:xfrm>
            <a:off x="51370" y="1"/>
            <a:ext cx="12082409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2014" y="720040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ИСПОЛЬЗОВАНИЕ ИНФОРМАЦИИ ПОСЛЕ ДАТЫ ОЦЕНКИ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endParaRPr lang="ru-RU" alt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566581" y="1326863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1737" y="1512324"/>
            <a:ext cx="5461246" cy="38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Было (п.8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ФСО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№ 1)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3071" y="1705596"/>
            <a:ext cx="45719" cy="4215769"/>
          </a:xfrm>
          <a:prstGeom prst="rect">
            <a:avLst/>
          </a:prstGeom>
          <a:solidFill>
            <a:srgbClr val="D4184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rgbClr val="FF294E"/>
              </a:solidFill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30734" y="1512324"/>
            <a:ext cx="3840435" cy="38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Стало (п.12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ФСО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№ 3)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61318" y="1933847"/>
            <a:ext cx="6808762" cy="58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B31166"/>
              </a:buClr>
              <a:buNone/>
            </a:pP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1) если такая информация отражает состояние рынка и объекта оценки на дату оценки, соответствует ожиданиям участников рынка на дату оценки (например, статистическая информация, финансовые результаты деятельности компании и другая информация, относящаяся к состоянию объекта оценки и (или) рынка в период до даты оценки или на дату оценки);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2) если использование такой информации допускается в особом порядке в рамках соответствующих специальных стандартов оценки при определении стоимости отдельных видов объектов оценки</a:t>
            </a: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45336" y="2045603"/>
            <a:ext cx="4676830" cy="29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B31166"/>
              </a:buClr>
              <a:buNone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Информация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 событиях, произошедших после даты оценки, может быть использована для определения стоимости объекта оценки только для подтверждения тенденций, сложившихся на дату оценки, в том случае, когда такая информация соответствует сложившимся ожиданиям рынка на дату оценки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1087"/>
          <a:stretch/>
        </p:blipFill>
        <p:spPr>
          <a:xfrm>
            <a:off x="0" y="6153471"/>
            <a:ext cx="12154328" cy="704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590" r="477"/>
          <a:stretch/>
        </p:blipFill>
        <p:spPr>
          <a:xfrm>
            <a:off x="71918" y="1"/>
            <a:ext cx="12061861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4530" y="920517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ПОДТВЕРЖДЕНИЕ ИНФОРМАЦИИ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endParaRPr lang="ru-RU" alt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587129" y="1558969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72285" y="1744430"/>
            <a:ext cx="5461246" cy="38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Было (п.12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ФСО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№ 3)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2995" y="1744431"/>
            <a:ext cx="45719" cy="3788128"/>
          </a:xfrm>
          <a:prstGeom prst="rect">
            <a:avLst/>
          </a:prstGeom>
          <a:solidFill>
            <a:srgbClr val="D4184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rgbClr val="FF294E"/>
              </a:solidFill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51282" y="1744430"/>
            <a:ext cx="3840435" cy="38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Стало (п.13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ФСО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№ 3)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81866" y="2165953"/>
            <a:ext cx="6808762" cy="58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B31166"/>
              </a:buClr>
              <a:buNone/>
            </a:pP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Информация должна быть подтверждена одним из следующих способов: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1) путем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заверения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 заказчиком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копий документов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и материалов;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2) подписания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заказчиком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письма-представления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, содержащего существенную информацию и (или) перечень документов и материалов с подтверждением того, что информация соответствует известным заказчику фактам, планы и прогнозы отражают ожидания заказчика.</a:t>
            </a:r>
          </a:p>
          <a:p>
            <a:pPr marL="342900" lvl="1" indent="-342900">
              <a:buClr>
                <a:srgbClr val="B31166"/>
              </a:buClr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44537" y="2237565"/>
            <a:ext cx="4676830" cy="29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B31166"/>
              </a:buClr>
              <a:buNone/>
            </a:pP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Документы, предоставленные заказчиком (в том числе справки, таблицы, бухгалтерские балансы), должны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быть подписаны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уполномоченным на то лицом и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заверены в установленном порядке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, и к отчету прикладываются их копии.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506" r="561"/>
          <a:stretch/>
        </p:blipFill>
        <p:spPr>
          <a:xfrm>
            <a:off x="61645" y="1"/>
            <a:ext cx="12061862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417457" y="864138"/>
            <a:ext cx="9593018" cy="5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ОСНОВНЫЕ ИЗМЕНЕНИЯ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11379686"/>
              </p:ext>
            </p:extLst>
          </p:nvPr>
        </p:nvGraphicFramePr>
        <p:xfrm>
          <a:off x="306882" y="1532995"/>
          <a:ext cx="11833014" cy="451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359823" y="3239568"/>
            <a:ext cx="1708286" cy="1056729"/>
          </a:xfrm>
          <a:prstGeom prst="downArrow">
            <a:avLst>
              <a:gd name="adj1" fmla="val 54451"/>
              <a:gd name="adj2" fmla="val 79468"/>
            </a:avLst>
          </a:prstGeom>
          <a:solidFill>
            <a:srgbClr val="E7194A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ru-RU" kern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Линия"/>
          <p:cNvSpPr/>
          <p:nvPr/>
        </p:nvSpPr>
        <p:spPr>
          <a:xfrm>
            <a:off x="3638550" y="1364363"/>
            <a:ext cx="4914900" cy="58706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r="752"/>
          <a:stretch/>
        </p:blipFill>
        <p:spPr>
          <a:xfrm>
            <a:off x="0" y="6153471"/>
            <a:ext cx="12195425" cy="704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422" r="477"/>
          <a:stretch/>
        </p:blipFill>
        <p:spPr>
          <a:xfrm>
            <a:off x="0" y="0"/>
            <a:ext cx="12192000" cy="754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1928" y="856588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«Задание на оценку (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IV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  <a:endParaRPr lang="ru-RU" alt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607678" y="1722974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62667808"/>
              </p:ext>
            </p:extLst>
          </p:nvPr>
        </p:nvGraphicFramePr>
        <p:xfrm>
          <a:off x="166701" y="1777471"/>
          <a:ext cx="11817867" cy="318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9297" y="5324031"/>
            <a:ext cx="11047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7194A"/>
                </a:solidFill>
                <a:latin typeface="Cambria" panose="02040503050406030204" pitchFamily="18" charset="0"/>
              </a:rPr>
              <a:t>Уточнение задания на оценку может продолжаться в течение процесса оценки до составления отчета об оценке.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r="836"/>
          <a:stretch/>
        </p:blipFill>
        <p:spPr>
          <a:xfrm>
            <a:off x="0" y="6153471"/>
            <a:ext cx="12185151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505" r="478"/>
          <a:stretch/>
        </p:blipFill>
        <p:spPr>
          <a:xfrm>
            <a:off x="61644" y="1"/>
            <a:ext cx="1207213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3982" y="754213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Что еще можно включить в задание на оценку?!</a:t>
            </a:r>
          </a:p>
        </p:txBody>
      </p:sp>
      <p:sp>
        <p:nvSpPr>
          <p:cNvPr id="8" name="Линия"/>
          <p:cNvSpPr/>
          <p:nvPr/>
        </p:nvSpPr>
        <p:spPr>
          <a:xfrm>
            <a:off x="3566581" y="1479550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5814" y="1712822"/>
            <a:ext cx="11676186" cy="474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состав и объем документов и материалов, представляемых заказчиком оценки;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необходимость привлечения внешних организаций и квалифицированных отраслевых специалистов;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сведения о предполагаемых пользователях результата оценки и отчета об оценке (помимо заказчика оценки);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формы представления итоговой стоимости (например, в виде интервала значений, в валюте, в которой должна быть представлена стоимость в соответствии с пунктом 14 федерального стандарта оценки «Структура федеральных стандартов оценки и основные понятия, используемые в федеральных стандартах оценки (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ФСО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 I)»);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специфические требования к отчету об оценке (например, в отношении формы и объема раскрытия в отчете информации), не противоречащие федеральному стандарту оценки «Отчет об оценке (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ФСО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 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VI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)»;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указание на необходимость проведения дополнительных исследований и определения иных расчетных величин, которые не являются результатами оценки в соответствии с федеральными стандартами оценки.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752"/>
          <a:stretch/>
        </p:blipFill>
        <p:spPr>
          <a:xfrm>
            <a:off x="0" y="6153471"/>
            <a:ext cx="12195425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22" r="309"/>
          <a:stretch/>
        </p:blipFill>
        <p:spPr>
          <a:xfrm>
            <a:off x="51370" y="1"/>
            <a:ext cx="12102957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3981" y="827292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«Подходы и методы оценки (ФСО V)»</a:t>
            </a:r>
            <a:endParaRPr lang="ru-RU" alt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638549" y="1741467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404" y="1877448"/>
            <a:ext cx="1154957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7194A"/>
              </a:buClr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При 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проведении оценки используются сравнительный, доходный и затратный </a:t>
            </a: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подходы….Оценщик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</a:rPr>
              <a:t>может применять методы оценки, не указанные в федеральных стандартах оценки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, с целью получения наиболее достоверных результатов оценки</a:t>
            </a: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.</a:t>
            </a:r>
          </a:p>
          <a:p>
            <a:pPr marL="285750" indent="-285750">
              <a:buClr>
                <a:srgbClr val="E7194A"/>
              </a:buClr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В 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процессе оценки оценщик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</a:rPr>
              <a:t>рассматривает возможность применения всех подходов 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к оценке, в том числе для подтверждения выводов, полученных при применении других </a:t>
            </a: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подходов….В 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то же время оценщик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</a:rPr>
              <a:t>может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 использовать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</a:rPr>
              <a:t>один подход и метод оценки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, если применение данного подхода и метода оценки приводит к наиболее достоверному результату оценки с учетом доступной информации, допущений и ограничений проводимой оценки</a:t>
            </a: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.</a:t>
            </a:r>
          </a:p>
          <a:p>
            <a:pPr marL="285750" indent="-285750">
              <a:buClr>
                <a:srgbClr val="E7194A"/>
              </a:buClr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При 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применении нескольких подходов и методов оценщик использует процедуру согласования их </a:t>
            </a: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результатов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.</a:t>
            </a:r>
            <a:r>
              <a:rPr lang="ru-RU" sz="19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..</a:t>
            </a:r>
            <a:r>
              <a:rPr lang="ru-RU" sz="19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</a:rPr>
              <a:t>следует применять среднюю арифметическую 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величину или иные математические правила взвешивания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</a:rPr>
              <a:t>в случае существенных расхождений 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промежуточных результатов методов и подходов оценки без такого анализа. В результате анализа оценщик может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</a:rPr>
              <a:t>обоснованно выбрать один из полученных результатов</a:t>
            </a:r>
            <a:r>
              <a:rPr lang="ru-RU" sz="19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, полученных при использовании методов и подходов, для определения итоговой стоимости объекта оценки.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1087"/>
          <a:stretch/>
        </p:blipFill>
        <p:spPr>
          <a:xfrm>
            <a:off x="0" y="6153471"/>
            <a:ext cx="12154328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74" r="478"/>
          <a:stretch/>
        </p:blipFill>
        <p:spPr>
          <a:xfrm>
            <a:off x="82192" y="1"/>
            <a:ext cx="12051587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3982" y="709650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«Подходы и методы оценки (ФСО V)»</a:t>
            </a:r>
            <a:endParaRPr lang="ru-RU" alt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638549" y="1588724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403" y="1638641"/>
            <a:ext cx="11549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7194A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Сравнительный подход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Значимость </a:t>
            </a:r>
            <a:r>
              <a:rPr lang="ru-RU" sz="2000" dirty="0">
                <a:latin typeface="Cambria" panose="02040503050406030204" pitchFamily="18" charset="0"/>
              </a:rPr>
              <a:t>сравнительного подхода </a:t>
            </a:r>
            <a:r>
              <a:rPr lang="ru-RU" sz="2000" b="1" dirty="0">
                <a:latin typeface="Cambria" panose="02040503050406030204" pitchFamily="18" charset="0"/>
              </a:rPr>
              <a:t>тем выше, чем меньше удалены во времени сделки </a:t>
            </a:r>
            <a:r>
              <a:rPr lang="ru-RU" sz="2000" dirty="0">
                <a:latin typeface="Cambria" panose="02040503050406030204" pitchFamily="18" charset="0"/>
              </a:rPr>
              <a:t>с аналогами от даты оценки, и чем стабильнее рыночные условия были в этом интервале времени.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</a:rPr>
              <a:t>Значимость сравнительного подхода </a:t>
            </a:r>
            <a:r>
              <a:rPr lang="ru-RU" sz="2000" b="1" dirty="0">
                <a:latin typeface="Cambria" panose="02040503050406030204" pitchFamily="18" charset="0"/>
              </a:rPr>
              <a:t>тем выше, чем ближе аналоги по своим существенным характеристикам</a:t>
            </a:r>
            <a:r>
              <a:rPr lang="ru-RU" sz="2000" dirty="0">
                <a:latin typeface="Cambria" panose="02040503050406030204" pitchFamily="18" charset="0"/>
              </a:rPr>
              <a:t> к объекту оценки, и чем меньше корректировок приходится вносить в цены аналогов на отличия в этих характеристиках.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5403" y="4052043"/>
            <a:ext cx="1154957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7194A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Доходный подход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Значимость </a:t>
            </a:r>
            <a:r>
              <a:rPr lang="ru-RU" sz="2000" dirty="0">
                <a:latin typeface="Cambria" panose="02040503050406030204" pitchFamily="18" charset="0"/>
              </a:rPr>
              <a:t>доходного подхода </a:t>
            </a:r>
            <a:r>
              <a:rPr lang="ru-RU" sz="2000" b="1" dirty="0">
                <a:latin typeface="Cambria" panose="02040503050406030204" pitchFamily="18" charset="0"/>
              </a:rPr>
              <a:t>выше, если получение дохода</a:t>
            </a:r>
            <a:r>
              <a:rPr lang="ru-RU" sz="2000" dirty="0">
                <a:latin typeface="Cambria" panose="02040503050406030204" pitchFamily="18" charset="0"/>
              </a:rPr>
              <a:t> от использования объекта </a:t>
            </a:r>
            <a:r>
              <a:rPr lang="ru-RU" sz="2000" b="1" dirty="0">
                <a:latin typeface="Cambria" panose="02040503050406030204" pitchFamily="18" charset="0"/>
              </a:rPr>
              <a:t>соответствует целям</a:t>
            </a:r>
            <a:r>
              <a:rPr lang="ru-RU" sz="2000" dirty="0">
                <a:latin typeface="Cambria" panose="02040503050406030204" pitchFamily="18" charset="0"/>
              </a:rPr>
              <a:t> приобретения объекта участниками рынка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</a:rPr>
              <a:t>Значимость доходного подхода </a:t>
            </a:r>
            <a:r>
              <a:rPr lang="ru-RU" sz="2000" b="1" dirty="0">
                <a:latin typeface="Cambria" panose="02040503050406030204" pitchFamily="18" charset="0"/>
              </a:rPr>
              <a:t>тем ниже, чем выше неопределенность</a:t>
            </a:r>
            <a:r>
              <a:rPr lang="ru-RU" sz="2000" dirty="0">
                <a:latin typeface="Cambria" panose="02040503050406030204" pitchFamily="18" charset="0"/>
              </a:rPr>
              <a:t>, связанная с суммами и сроками поступления будущих доходов от использования объекта.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1087"/>
          <a:stretch/>
        </p:blipFill>
        <p:spPr>
          <a:xfrm>
            <a:off x="0" y="6153471"/>
            <a:ext cx="12154328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53" r="477"/>
          <a:stretch/>
        </p:blipFill>
        <p:spPr>
          <a:xfrm>
            <a:off x="30822" y="1"/>
            <a:ext cx="12102958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5079" y="1032395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</a:t>
            </a:r>
            <a:br>
              <a:rPr lang="ru-RU" altLang="ru-RU" sz="2000" b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</a:br>
            <a:r>
              <a:rPr lang="ru-RU" altLang="ru-RU" sz="2000" b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«Подходы и методы оценки (ФСО V)»</a:t>
            </a:r>
            <a:endParaRPr lang="ru-RU" alt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607678" y="1832490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403" y="2156391"/>
            <a:ext cx="1154957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7194A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Затратный подход</a:t>
            </a:r>
          </a:p>
          <a:p>
            <a:pPr marL="285750" indent="-285750">
              <a:buClr>
                <a:srgbClr val="E7194A"/>
              </a:buClr>
              <a:buFont typeface="Wingdings" panose="05000000000000000000" pitchFamily="2" charset="2"/>
              <a:buChar char="v"/>
            </a:pPr>
            <a:endParaRPr lang="ru-RU" sz="190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Значимость </a:t>
            </a:r>
            <a:r>
              <a:rPr lang="ru-RU" sz="2000" dirty="0">
                <a:latin typeface="Cambria" panose="02040503050406030204" pitchFamily="18" charset="0"/>
              </a:rPr>
              <a:t>затратного подхода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высока</a:t>
            </a:r>
            <a:r>
              <a:rPr lang="ru-RU" sz="2000" dirty="0">
                <a:latin typeface="Cambria" panose="02040503050406030204" pitchFamily="18" charset="0"/>
              </a:rPr>
              <a:t>, когда у участников рынка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есть возможность создать объект</a:t>
            </a:r>
            <a:r>
              <a:rPr lang="ru-RU" sz="2000" dirty="0">
                <a:latin typeface="Cambria" panose="02040503050406030204" pitchFamily="18" charset="0"/>
              </a:rPr>
              <a:t> без значительных юридических ограничений, </a:t>
            </a:r>
            <a:r>
              <a:rPr lang="ru-RU" sz="2000" b="1" dirty="0">
                <a:latin typeface="Cambria" panose="02040503050406030204" pitchFamily="18" charset="0"/>
              </a:rPr>
              <a:t>настолько быстро</a:t>
            </a:r>
            <a:r>
              <a:rPr lang="ru-RU" sz="2000" dirty="0">
                <a:latin typeface="Cambria" panose="02040503050406030204" pitchFamily="18" charset="0"/>
              </a:rPr>
              <a:t>, что участники рынка </a:t>
            </a:r>
            <a:r>
              <a:rPr lang="ru-RU" sz="2000" b="1" dirty="0">
                <a:latin typeface="Cambria" panose="02040503050406030204" pitchFamily="18" charset="0"/>
              </a:rPr>
              <a:t>не захотят платить значительную премию за возможность немедленного использования оцениваемого актива при его покупке</a:t>
            </a:r>
            <a:r>
              <a:rPr lang="ru-RU" sz="2000" b="1" dirty="0" smtClean="0">
                <a:latin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Значимость</a:t>
            </a:r>
            <a:r>
              <a:rPr lang="ru-RU" sz="2000" dirty="0">
                <a:latin typeface="Cambria" panose="02040503050406030204" pitchFamily="18" charset="0"/>
              </a:rPr>
              <a:t> затратного подхода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наиболее высока</a:t>
            </a:r>
            <a:r>
              <a:rPr lang="ru-RU" sz="2000" dirty="0">
                <a:latin typeface="Cambria" panose="02040503050406030204" pitchFamily="18" charset="0"/>
              </a:rPr>
              <a:t>, когда объект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не генерирует непосредственно доход и является специализированным</a:t>
            </a:r>
            <a:r>
              <a:rPr lang="ru-RU" sz="2000" dirty="0">
                <a:latin typeface="Cambria" panose="02040503050406030204" pitchFamily="18" charset="0"/>
              </a:rPr>
              <a:t>, то есть не продается на рынке отдельно от бизнеса или имущественного комплекса, для которого был создан.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1087"/>
          <a:stretch/>
        </p:blipFill>
        <p:spPr>
          <a:xfrm>
            <a:off x="0" y="6153471"/>
            <a:ext cx="12154328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91" r="393"/>
          <a:stretch/>
        </p:blipFill>
        <p:spPr>
          <a:xfrm>
            <a:off x="71918" y="1"/>
            <a:ext cx="1207213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3981" y="854699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 «Отчет об оценке (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VI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</a:p>
        </p:txBody>
      </p:sp>
      <p:sp>
        <p:nvSpPr>
          <p:cNvPr id="8" name="Линия"/>
          <p:cNvSpPr/>
          <p:nvPr/>
        </p:nvSpPr>
        <p:spPr>
          <a:xfrm>
            <a:off x="3638548" y="1632892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580" y="4652850"/>
            <a:ext cx="11551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Добавлено условие</a:t>
            </a:r>
            <a:r>
              <a:rPr lang="ru-RU" sz="2000" dirty="0">
                <a:latin typeface="Cambria" panose="02040503050406030204" pitchFamily="18" charset="0"/>
              </a:rPr>
              <a:t>: «отчет должен содержать достаточное количество сведений, позволяющее </a:t>
            </a:r>
            <a:r>
              <a:rPr lang="ru-RU" sz="2000" b="1" dirty="0">
                <a:solidFill>
                  <a:srgbClr val="E7194A"/>
                </a:solidFill>
                <a:latin typeface="Cambria" panose="02040503050406030204" pitchFamily="18" charset="0"/>
              </a:rPr>
              <a:t>квалифицированному специалисту</a:t>
            </a:r>
            <a:r>
              <a:rPr lang="ru-RU" sz="2000" dirty="0">
                <a:latin typeface="Cambria" panose="02040503050406030204" pitchFamily="18" charset="0"/>
              </a:rPr>
              <a:t>, не участвовавшему в процессе оценки объекта оценки, понять логику и объем проведенного оценщиком исследования, убедиться в его соответствии заданию на оценку и достаточности для цели оценки».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27926" y="1992767"/>
            <a:ext cx="10138786" cy="248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Отчет об оценке объекта оценки представляет собой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документ, содержащий профессиональное суждение оценщика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относительно итоговой стоимости объекта оценки, сформулированное на основе собранной информации, проведенного анализа и расчетов в соответствии с заданием на оценку.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836"/>
          <a:stretch/>
        </p:blipFill>
        <p:spPr>
          <a:xfrm>
            <a:off x="0" y="6153471"/>
            <a:ext cx="12185151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91" r="393"/>
          <a:stretch/>
        </p:blipFill>
        <p:spPr>
          <a:xfrm>
            <a:off x="71918" y="1"/>
            <a:ext cx="1207213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3981" y="670593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 «Отчет об оценке (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VI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</a:p>
        </p:txBody>
      </p:sp>
      <p:sp>
        <p:nvSpPr>
          <p:cNvPr id="8" name="Линия"/>
          <p:cNvSpPr/>
          <p:nvPr/>
        </p:nvSpPr>
        <p:spPr>
          <a:xfrm>
            <a:off x="3638549" y="1528769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1690688"/>
            <a:ext cx="10801977" cy="407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При составлении отчета об оценке оценщик должен придерживаться следующих принципов: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в отчете об оценке должна быть изложена вся существенная информация, использованная оценщиком при определении стоимости объекта оценки;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существенная информация, приведенная в отчете об оценке, должна быть подтверждена путем раскрытия ее источников;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отчет должен содержать достаточное количество сведений, позволяющее квалифицированному специалисту, не участвовавшему в процессе оценки объекта оценки, понять логику и объем проведенного оценщиком исследования, убедиться в его соответствии заданию на оценку и достаточности для цели оценки.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45627" y="888381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 «Отчет об оценке (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VI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</a:p>
        </p:txBody>
      </p:sp>
      <p:sp>
        <p:nvSpPr>
          <p:cNvPr id="8" name="Линия"/>
          <p:cNvSpPr/>
          <p:nvPr/>
        </p:nvSpPr>
        <p:spPr>
          <a:xfrm>
            <a:off x="3604302" y="1697739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6655" y="2451994"/>
            <a:ext cx="10801977" cy="407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Отчет об оценке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может состоять из нескольких частей, в одной или в разной форме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– как на бумажном носителе, так и в форме электронного документа (характерно, например, для приложений). В таком случае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оценщик должен обеспечить идентификацию отчета об оценке как совокупности всех частей,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оформленных в соответствии с требованиями, установленными в пунктах 4 и 5 настоящего федерального стандарта оценки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9734" y="979490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 «Отчет об оценке (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VI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</a:p>
        </p:txBody>
      </p:sp>
      <p:sp>
        <p:nvSpPr>
          <p:cNvPr id="8" name="Линия"/>
          <p:cNvSpPr/>
          <p:nvPr/>
        </p:nvSpPr>
        <p:spPr>
          <a:xfrm>
            <a:off x="3604302" y="1882868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8025266"/>
              </p:ext>
            </p:extLst>
          </p:nvPr>
        </p:nvGraphicFramePr>
        <p:xfrm>
          <a:off x="478528" y="1883928"/>
          <a:ext cx="11515411" cy="411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5079" y="917186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Федеральный стандарт оценки «Отчет об оценке (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VI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)»</a:t>
            </a:r>
          </a:p>
        </p:txBody>
      </p:sp>
      <p:sp>
        <p:nvSpPr>
          <p:cNvPr id="8" name="Линия"/>
          <p:cNvSpPr/>
          <p:nvPr/>
        </p:nvSpPr>
        <p:spPr>
          <a:xfrm>
            <a:off x="3607678" y="1717281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3511" y="1902742"/>
            <a:ext cx="11063234" cy="4040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Подтверждение информации, полученной из внешних источников, согласно подпункту 2 пункта 2 настоящего федерального стандарта оценки должно быть выполнено следующим образом:</a:t>
            </a:r>
          </a:p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виде ссылок на источники информации, позволяющих идентифицировать источник информации и определить дату ее появления (публикации) или подготовки. В частности, в отчет об оценке включаются прямые ссылки на страницы сайтов информационно-телекоммуникационной сети "Интернет", на которых размещена информация, а также реквизиты используемых документов и материалов (например, источник, название издания, название статьи, сведения об авторе и дата или период опубликования</a:t>
            </a:r>
            <a:r>
              <a:rPr 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)</a:t>
            </a:r>
          </a:p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в виде материалов и копий документов, информационных источников, которые с высокой вероятностью недоступны или могут быть в будущем недоступны, в частности, по причине изменения этой информации или адреса страницы в информационно-телекоммуникационной сети «Интернет», отсутствия информации в открытом доступе (например, информация, предоставленная заказчиком оценки)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либо доступ к которым происходит на платной основе; такое раскрытие информации делается с учетом ограничений, связанных с конфиденциальностью информации.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417457" y="864138"/>
            <a:ext cx="9593018" cy="5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ОСНОВНЫЕ ИЗМЕНЕНИЯ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Линия"/>
          <p:cNvSpPr/>
          <p:nvPr/>
        </p:nvSpPr>
        <p:spPr>
          <a:xfrm>
            <a:off x="3638550" y="1364363"/>
            <a:ext cx="4914900" cy="58706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43122" y="1633564"/>
            <a:ext cx="10741688" cy="3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ru-RU" sz="28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Федеральные </a:t>
            </a:r>
            <a:r>
              <a:rPr lang="ru-RU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стандарты оценки определяют требования к порядку проведения оценки и осуществления оценочной деятельности.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ru-RU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Федеральные стандарты оценки включают общие стандарты оценки, и специальные стандарты оценки.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ru-RU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Общие стандарты оценки определяют общие требования к порядку проведения оценки всех видов объектов оценки.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836"/>
          <a:stretch/>
        </p:blipFill>
        <p:spPr>
          <a:xfrm>
            <a:off x="0" y="6153471"/>
            <a:ext cx="12185151" cy="704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22" r="646"/>
          <a:stretch/>
        </p:blipFill>
        <p:spPr>
          <a:xfrm>
            <a:off x="51371" y="1"/>
            <a:ext cx="12061860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095" t="21610" r="16775" b="10080"/>
          <a:stretch/>
        </p:blipFill>
        <p:spPr>
          <a:xfrm>
            <a:off x="1532585" y="754213"/>
            <a:ext cx="9144001" cy="5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023" t="23372" r="24595" b="16241"/>
          <a:stretch/>
        </p:blipFill>
        <p:spPr>
          <a:xfrm>
            <a:off x="2292438" y="832877"/>
            <a:ext cx="7778839" cy="52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4825" t="27420" r="24298" b="11841"/>
          <a:stretch/>
        </p:blipFill>
        <p:spPr>
          <a:xfrm>
            <a:off x="1989767" y="754213"/>
            <a:ext cx="8143970" cy="54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122" t="28125" r="24496" b="12896"/>
          <a:stretch/>
        </p:blipFill>
        <p:spPr>
          <a:xfrm>
            <a:off x="1967713" y="764461"/>
            <a:ext cx="8188078" cy="53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846954"/>
            <a:ext cx="8520701" cy="1617006"/>
            <a:chOff x="164385" y="2232460"/>
            <a:chExt cx="8520701" cy="1617006"/>
          </a:xfrm>
        </p:grpSpPr>
        <p:sp>
          <p:nvSpPr>
            <p:cNvPr id="5" name="Блок-схема: ручной ввод 4"/>
            <p:cNvSpPr/>
            <p:nvPr/>
          </p:nvSpPr>
          <p:spPr>
            <a:xfrm rot="10800000">
              <a:off x="538557" y="2232460"/>
              <a:ext cx="8146529" cy="1403089"/>
            </a:xfrm>
            <a:prstGeom prst="flowChartManualInp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ручной ввод 8"/>
            <p:cNvSpPr/>
            <p:nvPr/>
          </p:nvSpPr>
          <p:spPr>
            <a:xfrm rot="10800000">
              <a:off x="164385" y="2446377"/>
              <a:ext cx="8146529" cy="1403089"/>
            </a:xfrm>
            <a:prstGeom prst="flowChartManualIn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38557" y="2899844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СПАСИБО ЗА ВНИМАНИЕ!</a:t>
              </a:r>
              <a:endParaRPr lang="ru-RU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22679" y="3539137"/>
            <a:ext cx="7969321" cy="1500027"/>
            <a:chOff x="4154184" y="3861317"/>
            <a:chExt cx="7969321" cy="150002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154184" y="3861317"/>
              <a:ext cx="7969321" cy="1500027"/>
              <a:chOff x="797959" y="1088681"/>
              <a:chExt cx="4640304" cy="1009059"/>
            </a:xfrm>
          </p:grpSpPr>
          <p:sp>
            <p:nvSpPr>
              <p:cNvPr id="12" name="Блок-схема: ручной ввод 11"/>
              <p:cNvSpPr/>
              <p:nvPr/>
            </p:nvSpPr>
            <p:spPr>
              <a:xfrm>
                <a:off x="797959" y="1200273"/>
                <a:ext cx="4436533" cy="897467"/>
              </a:xfrm>
              <a:prstGeom prst="flowChartManualInput">
                <a:avLst/>
              </a:prstGeom>
              <a:solidFill>
                <a:srgbClr val="E7194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Блок-схема: ручной ввод 12"/>
              <p:cNvSpPr/>
              <p:nvPr/>
            </p:nvSpPr>
            <p:spPr>
              <a:xfrm>
                <a:off x="1001730" y="1088681"/>
                <a:ext cx="4436533" cy="897467"/>
              </a:xfrm>
              <a:prstGeom prst="flowChartManualInp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5677546" y="4265402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30994" algn="r">
                <a:defRPr/>
              </a:pPr>
              <a:r>
                <a:rPr lang="ru-RU" sz="1200" b="1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Председатель  </a:t>
              </a:r>
              <a:r>
                <a:rPr lang="ru-RU" sz="12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Экспертного совета Ассоциации СРОО «СВОД»</a:t>
              </a:r>
            </a:p>
            <a:p>
              <a:pPr marL="330994" algn="r"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Панфилова </a:t>
              </a:r>
              <a:r>
                <a:rPr lang="ru-RU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Евгения Сергеевна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0" y="6153471"/>
            <a:ext cx="12133780" cy="7045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673" r="560"/>
          <a:stretch/>
        </p:blipFill>
        <p:spPr>
          <a:xfrm>
            <a:off x="0" y="1"/>
            <a:ext cx="12123505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иния"/>
          <p:cNvSpPr/>
          <p:nvPr/>
        </p:nvSpPr>
        <p:spPr>
          <a:xfrm>
            <a:off x="3579489" y="1081803"/>
            <a:ext cx="4914899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6940" y="1733721"/>
            <a:ext cx="45719" cy="4215769"/>
          </a:xfrm>
          <a:prstGeom prst="rect">
            <a:avLst/>
          </a:prstGeom>
          <a:solidFill>
            <a:srgbClr val="E7194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rgbClr val="FF294E"/>
              </a:solidFill>
              <a:cs typeface="Arial" pitchFamily="34" charset="0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278245" y="1106697"/>
            <a:ext cx="5229226" cy="27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ДО 07.11.2022 г.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6345671" y="1106697"/>
            <a:ext cx="5229226" cy="27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ПОСЛЕ 07.11.2022 г.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78708"/>
              </p:ext>
            </p:extLst>
          </p:nvPr>
        </p:nvGraphicFramePr>
        <p:xfrm>
          <a:off x="249915" y="1519141"/>
          <a:ext cx="5570580" cy="463282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4376"/>
                <a:gridCol w="2657475"/>
                <a:gridCol w="2198729"/>
              </a:tblGrid>
              <a:tr h="217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N стандарта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Название стандарта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Нормативный акт, утвердивший стандарт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1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Общие </a:t>
                      </a:r>
                      <a:r>
                        <a:rPr lang="ru-RU" sz="800" dirty="0">
                          <a:effectLst/>
                        </a:rPr>
                        <a:t>понятия оценки, подходы и требования к проведению </a:t>
                      </a:r>
                      <a:r>
                        <a:rPr lang="ru-RU" sz="800" dirty="0" smtClean="0">
                          <a:effectLst/>
                        </a:rPr>
                        <a:t>оценки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kern="1200" dirty="0">
                          <a:effectLst/>
                        </a:rPr>
                        <a:t> Минэкономразвития России от 20.05.2015 </a:t>
                      </a:r>
                      <a:r>
                        <a:rPr lang="ru-RU" sz="800" dirty="0">
                          <a:effectLst/>
                        </a:rPr>
                        <a:t>N 297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2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Цель оценки и виды стоимости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20.05.2015 N 298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3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Требования к отчету об оценке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20.05.2015 N 299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4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Определение кадастровой стоимости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22.10.2010 N 508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441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5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Порядок проведения экспертизы, требования к экспертному заключению и порядку его утверждения</a:t>
                      </a:r>
                      <a:endParaRPr lang="ru-RU" sz="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04.07.2011 N 328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7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недвижимости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25.09.2014 N 611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бизнеса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01.06.2015 N 326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9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для целей залога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01.06.2015 N 327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10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стоимости машин и оборудования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01.06.2015 N 328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11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Оценка нематериальных активов и интеллектуальной собственности</a:t>
                      </a:r>
                      <a:endParaRPr lang="ru-RU" sz="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22.06.2015 N 385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12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Определение ликвидационной стоимости</a:t>
                      </a:r>
                      <a:endParaRPr lang="ru-RU" sz="8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17.11.2016 N 721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29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13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Определение инвестиционной стоимости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17.11.2016 N 722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26711"/>
              </p:ext>
            </p:extLst>
          </p:nvPr>
        </p:nvGraphicFramePr>
        <p:xfrm>
          <a:off x="6297809" y="1519141"/>
          <a:ext cx="5679685" cy="43263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28368"/>
                <a:gridCol w="2709524"/>
                <a:gridCol w="2241793"/>
              </a:tblGrid>
              <a:tr h="244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N стандарта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Название стандарта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Нормативный акт, утвердивший стандарт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497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E7194A"/>
                          </a:solidFill>
                          <a:effectLst/>
                        </a:rPr>
                        <a:t>ФСО </a:t>
                      </a:r>
                      <a:r>
                        <a:rPr lang="en-US" sz="800" b="1" dirty="0" smtClean="0">
                          <a:solidFill>
                            <a:srgbClr val="E7194A"/>
                          </a:solidFill>
                          <a:effectLst/>
                        </a:rPr>
                        <a:t>I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  <a:effectLst/>
                        </a:rPr>
                        <a:t>Структура федеральных стандартов оценки и основные понятия, используемые в федеральных стандартах оценки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0" marR="38100" marT="57150" marB="57150"/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Приказ Министерства экономического развития РФ от 14.04.2022 № 200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244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E7194A"/>
                          </a:solidFill>
                          <a:effectLst/>
                        </a:rPr>
                        <a:t>ФСО N </a:t>
                      </a:r>
                      <a:r>
                        <a:rPr lang="en-US" sz="800" b="1" dirty="0" smtClean="0">
                          <a:solidFill>
                            <a:srgbClr val="E7194A"/>
                          </a:solidFill>
                          <a:effectLst/>
                        </a:rPr>
                        <a:t>II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  <a:effectLst/>
                        </a:rPr>
                        <a:t>Виды стоимости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0" marR="38100" marT="57150" marB="5715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244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E7194A"/>
                          </a:solidFill>
                          <a:effectLst/>
                        </a:rPr>
                        <a:t>ФСО N </a:t>
                      </a:r>
                      <a:r>
                        <a:rPr lang="en-US" sz="800" b="1" dirty="0" smtClean="0">
                          <a:solidFill>
                            <a:srgbClr val="E7194A"/>
                          </a:solidFill>
                          <a:effectLst/>
                        </a:rPr>
                        <a:t>III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  <a:effectLst/>
                        </a:rPr>
                        <a:t>Процесс оценки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0" marR="38100" marT="57150" marB="5715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244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E7194A"/>
                          </a:solidFill>
                          <a:effectLst/>
                        </a:rPr>
                        <a:t>ФСО </a:t>
                      </a:r>
                      <a:r>
                        <a:rPr lang="en-US" sz="800" b="1" dirty="0" smtClean="0">
                          <a:solidFill>
                            <a:srgbClr val="E7194A"/>
                          </a:solidFill>
                          <a:effectLst/>
                        </a:rPr>
                        <a:t>IV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  <a:effectLst/>
                        </a:rPr>
                        <a:t>Задание на оценку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0" marR="38100" marT="57150" marB="5715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244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  <a:effectLst/>
                        </a:rPr>
                        <a:t>ФСО </a:t>
                      </a:r>
                      <a:r>
                        <a:rPr lang="en-US" sz="800" b="1" dirty="0" smtClean="0">
                          <a:solidFill>
                            <a:srgbClr val="E7194A"/>
                          </a:solidFill>
                          <a:effectLst/>
                        </a:rPr>
                        <a:t>V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  <a:effectLst/>
                        </a:rPr>
                        <a:t>Подходы и методы оценки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0" marR="38100" marT="57150" marB="5715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244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</a:rPr>
                        <a:t>ФСО VI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E7194A"/>
                          </a:solidFill>
                        </a:rPr>
                        <a:t>Отчет об оценке</a:t>
                      </a:r>
                      <a:endParaRPr lang="ru-RU" sz="800" b="1" dirty="0">
                        <a:solidFill>
                          <a:srgbClr val="E7194A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0" marR="38100" marT="57150" marB="5715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497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5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 проведения экспертизы, требования к экспертному заключению и порядку его утверждения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04.07.2011 N 328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7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7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недвижимости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25.09.2014 N 611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7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бизнеса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01.06.2015 N 326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7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9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для целей залога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01.06.2015 N 327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7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ФСО N 10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стоимости машин и оборудования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01.06.2015 N 328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  <a:tr h="371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ФСО</a:t>
                      </a:r>
                      <a:r>
                        <a:rPr lang="ru-RU" sz="800" dirty="0">
                          <a:effectLst/>
                        </a:rPr>
                        <a:t> N 11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Оценка нематериальных активов и интеллектуальной собственности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Приказ</a:t>
                      </a:r>
                      <a:r>
                        <a:rPr lang="ru-RU" sz="800" dirty="0">
                          <a:effectLst/>
                        </a:rPr>
                        <a:t> Минэкономразвития России от 22.06.2015 N 385</a:t>
                      </a:r>
                      <a:endParaRPr lang="ru-RU" sz="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8100" marR="38100" marT="57150" marB="57150"/>
                </a:tc>
              </a:tr>
            </a:tbl>
          </a:graphicData>
        </a:graphic>
      </p:graphicFrame>
      <p:sp>
        <p:nvSpPr>
          <p:cNvPr id="11" name="Название 1"/>
          <p:cNvSpPr txBox="1">
            <a:spLocks/>
          </p:cNvSpPr>
          <p:nvPr/>
        </p:nvSpPr>
        <p:spPr bwMode="auto">
          <a:xfrm>
            <a:off x="1230046" y="716754"/>
            <a:ext cx="9613783" cy="60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КАК РАБОТАТЬ?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r="752"/>
          <a:stretch/>
        </p:blipFill>
        <p:spPr>
          <a:xfrm>
            <a:off x="0" y="6153471"/>
            <a:ext cx="12195425" cy="7045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505" r="478"/>
          <a:stretch/>
        </p:blipFill>
        <p:spPr>
          <a:xfrm>
            <a:off x="61644" y="1"/>
            <a:ext cx="12072135" cy="754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568376" y="865592"/>
            <a:ext cx="9593018" cy="5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Структура федеральных стандартов оценки и основные понятия, используемые в федеральных стандартах оценки (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I)»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Линия"/>
          <p:cNvSpPr/>
          <p:nvPr/>
        </p:nvSpPr>
        <p:spPr>
          <a:xfrm>
            <a:off x="3638550" y="1615930"/>
            <a:ext cx="4914900" cy="58706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828" y="1394730"/>
            <a:ext cx="11354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оценки (раздел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понятия» (раздел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836"/>
          <a:stretch/>
        </p:blipFill>
        <p:spPr>
          <a:xfrm>
            <a:off x="0" y="6153471"/>
            <a:ext cx="12185151" cy="704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506" r="646"/>
          <a:stretch/>
        </p:blipFill>
        <p:spPr>
          <a:xfrm>
            <a:off x="61644" y="1"/>
            <a:ext cx="12051587" cy="75421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2521519"/>
              </p:ext>
            </p:extLst>
          </p:nvPr>
        </p:nvGraphicFramePr>
        <p:xfrm>
          <a:off x="792016" y="2666105"/>
          <a:ext cx="1036937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73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568375" y="1035267"/>
            <a:ext cx="9593018" cy="5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Структура федеральных стандартов оценки и основные понятия, используемые в федеральных стандартах оценки (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ФСО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I)»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Линия"/>
          <p:cNvSpPr/>
          <p:nvPr/>
        </p:nvSpPr>
        <p:spPr>
          <a:xfrm>
            <a:off x="3686496" y="1860005"/>
            <a:ext cx="4914900" cy="58706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827" y="1692680"/>
            <a:ext cx="11354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следует , может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указывает на безусловную обязанность оценщика выполнить то или иное действие. Оценщик должен выполнять требование в каждом случае, когда имеет место такое указание в федеральных стандартах оценки;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«следует»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 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предпочтительные действия оценщика.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каждом случае оценщик рассматривает возможность и целесообразность выполнения требования и при наличии оснований вправе отказаться от его выполнения;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«может»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указывает на действия, которые не являются обязательным. В этой области реализуется профессиональное суждение оценщика использовать либо не использовать ту или иную возможность.»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752"/>
          <a:stretch/>
        </p:blipFill>
        <p:spPr>
          <a:xfrm>
            <a:off x="0" y="6153471"/>
            <a:ext cx="12195425" cy="704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37" r="561"/>
          <a:stretch/>
        </p:blipFill>
        <p:spPr>
          <a:xfrm>
            <a:off x="41096" y="1"/>
            <a:ext cx="12082409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1039" y="683989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ОСОБЕННОСТИ ОПРЕДЕЛЕНИЯ ВИДОВ СТОИМОСТИ</a:t>
            </a: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221373"/>
              </p:ext>
            </p:extLst>
          </p:nvPr>
        </p:nvGraphicFramePr>
        <p:xfrm>
          <a:off x="1420813" y="3789868"/>
          <a:ext cx="9784491" cy="205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Линия"/>
          <p:cNvSpPr/>
          <p:nvPr/>
        </p:nvSpPr>
        <p:spPr>
          <a:xfrm>
            <a:off x="3855606" y="1474836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05693" y="1628857"/>
            <a:ext cx="9980614" cy="213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Вид стоимости определяется исходя из цели оценки, а также из предпосылок стоимости, представляющих собой исходные условия определения стоимости, формируемые целью оценки.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Предпосылки стоимости оказывают влияние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на выбор вида стоимости, допущений, исходной информации, подходов и методов оценки и, следовательно,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на результат оценки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r="1004"/>
          <a:stretch/>
        </p:blipFill>
        <p:spPr>
          <a:xfrm>
            <a:off x="0" y="6153471"/>
            <a:ext cx="12164602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506" r="393"/>
          <a:stretch/>
        </p:blipFill>
        <p:spPr>
          <a:xfrm>
            <a:off x="61644" y="1"/>
            <a:ext cx="12082409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упрозрачный прямоугольник"/>
          <p:cNvSpPr/>
          <p:nvPr/>
        </p:nvSpPr>
        <p:spPr>
          <a:xfrm>
            <a:off x="418997" y="839295"/>
            <a:ext cx="11773003" cy="538417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 smtClean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 smtClean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 smtClean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 smtClean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>
              <a:uLnTx/>
              <a:uFillTx/>
              <a:latin typeface="Segoe UI (Основной текст)"/>
              <a:ea typeface="+mn-ea"/>
              <a:cs typeface="Segoe UI" panose="020B0502040204020203" pitchFamily="34" charset="0"/>
            </a:endParaRPr>
          </a:p>
          <a:p>
            <a:pPr marL="330994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normalizeH="0" baseline="0" noProof="0" dirty="0" smtClean="0">
              <a:uLnTx/>
              <a:uFillTx/>
              <a:latin typeface="Cambria" panose="02040503050406030204" pitchFamily="18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1928" y="839295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ПРЕДПОСЫЛКИ СТОИМОСТИ</a:t>
            </a: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686495" y="1600760"/>
            <a:ext cx="4914900" cy="6244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4075" y="1817020"/>
            <a:ext cx="11543848" cy="3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Предполагается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сделка с объектом оценки или использование объекта оценки без совершения сделки с ним;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Участники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сделки или пользователи объекта являются конкретными (идентифицированными) лицами либо неопределенными лицами (гипотетические участники);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Дата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оценки;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Предполагаемым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использованием объекта может быть наиболее эффективное использование, текущее использование, иное конкретное использование (в частности, ликвидация);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Характер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сделки, под которым подразумевается добровольная сделка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типичных 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условиях или сделка в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условиях вынужденной продажи</a:t>
            </a:r>
            <a:r>
              <a:rPr lang="ru-RU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1004"/>
          <a:stretch/>
        </p:blipFill>
        <p:spPr>
          <a:xfrm>
            <a:off x="0" y="6153471"/>
            <a:ext cx="12164602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58" r="561"/>
          <a:stretch/>
        </p:blipFill>
        <p:spPr>
          <a:xfrm>
            <a:off x="92467" y="1"/>
            <a:ext cx="12031038" cy="754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2014" y="720040"/>
            <a:ext cx="862403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ПРЕДПОСЫЛКИ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РЫНОЧНОЙ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 СТОИМОСТИ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838" y="1781976"/>
            <a:ext cx="66579" cy="3617381"/>
          </a:xfrm>
          <a:prstGeom prst="rect">
            <a:avLst/>
          </a:prstGeom>
          <a:solidFill>
            <a:srgbClr val="D4184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294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Линия"/>
          <p:cNvSpPr/>
          <p:nvPr/>
        </p:nvSpPr>
        <p:spPr>
          <a:xfrm>
            <a:off x="3566581" y="1326863"/>
            <a:ext cx="4914900" cy="457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1543953"/>
            <a:ext cx="108291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Рыночная </a:t>
            </a: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основана на предпосылках о сделке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 совершаемой с объектом на </a:t>
            </a:r>
            <a:r>
              <a:rPr lang="ru-RU" sz="20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рынке 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между гипотетическими участниками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без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влияния факторов вынужденной продажи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после выставления объекта в течение рыночного срока экспозиции типичными для подобных объектов способами. </a:t>
            </a:r>
            <a:endParaRPr lang="ru-RU" sz="2000" dirty="0" smtClean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Рыночная </a:t>
            </a: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стоимость отражает потенциал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наиболее эффективного использования объекта для участников рынка.</a:t>
            </a: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При определении рыночной стоимости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не учитываются условия, специфические для конкретных сторон сделки, если они не доступны другим участникам рынка.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К </a:t>
            </a: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таким условиям могут относиться, например, синергии с другими активами, мотивация конкретного стратегического или портфельного инвестора, льготные налоговые или кредитные условия.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836"/>
          <a:stretch/>
        </p:blipFill>
        <p:spPr>
          <a:xfrm>
            <a:off x="0" y="6153471"/>
            <a:ext cx="12185151" cy="704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06" r="561"/>
          <a:stretch/>
        </p:blipFill>
        <p:spPr>
          <a:xfrm>
            <a:off x="61645" y="1"/>
            <a:ext cx="12061862" cy="7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2739</Words>
  <Application>Microsoft Office PowerPoint</Application>
  <PresentationFormat>Широкоэкранный</PresentationFormat>
  <Paragraphs>284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Segoe UI</vt:lpstr>
      <vt:lpstr>Segoe UI (Основной текст)</vt:lpstr>
      <vt:lpstr>Tahoma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Панфилова Евгения</cp:lastModifiedBy>
  <cp:revision>30</cp:revision>
  <dcterms:created xsi:type="dcterms:W3CDTF">2022-05-05T03:45:13Z</dcterms:created>
  <dcterms:modified xsi:type="dcterms:W3CDTF">2022-10-13T12:26:19Z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2447f7ca7d5d4b30bf30f94416d62c57</vt:lpwstr>
  </property>
</Properties>
</file>